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69" r:id="rId2"/>
    <p:sldId id="274" r:id="rId3"/>
    <p:sldId id="472" r:id="rId4"/>
    <p:sldId id="296" r:id="rId5"/>
    <p:sldId id="335" r:id="rId6"/>
    <p:sldId id="336" r:id="rId7"/>
    <p:sldId id="337" r:id="rId8"/>
    <p:sldId id="338" r:id="rId9"/>
    <p:sldId id="474" r:id="rId10"/>
    <p:sldId id="475" r:id="rId11"/>
    <p:sldId id="476" r:id="rId12"/>
    <p:sldId id="477" r:id="rId13"/>
    <p:sldId id="478" r:id="rId14"/>
    <p:sldId id="479" r:id="rId15"/>
    <p:sldId id="481" r:id="rId16"/>
    <p:sldId id="480" r:id="rId17"/>
    <p:sldId id="482" r:id="rId18"/>
    <p:sldId id="483" r:id="rId19"/>
    <p:sldId id="484" r:id="rId20"/>
    <p:sldId id="487" r:id="rId21"/>
    <p:sldId id="486" r:id="rId22"/>
    <p:sldId id="490" r:id="rId23"/>
    <p:sldId id="545" r:id="rId24"/>
    <p:sldId id="546" r:id="rId25"/>
    <p:sldId id="537" r:id="rId26"/>
    <p:sldId id="489" r:id="rId27"/>
    <p:sldId id="488" r:id="rId28"/>
    <p:sldId id="540" r:id="rId29"/>
    <p:sldId id="539" r:id="rId30"/>
    <p:sldId id="538" r:id="rId31"/>
    <p:sldId id="541" r:id="rId32"/>
    <p:sldId id="295"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guide id="3" pos="429">
          <p15:clr>
            <a:srgbClr val="A4A3A4"/>
          </p15:clr>
        </p15:guide>
        <p15:guide id="4" pos="7219">
          <p15:clr>
            <a:srgbClr val="A4A3A4"/>
          </p15:clr>
        </p15:guide>
        <p15:guide id="5" orient="horz" pos="8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D1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51" autoAdjust="0"/>
    <p:restoredTop sz="94660"/>
  </p:normalViewPr>
  <p:slideViewPr>
    <p:cSldViewPr snapToGrid="0" showGuides="1">
      <p:cViewPr>
        <p:scale>
          <a:sx n="91" d="100"/>
          <a:sy n="91" d="100"/>
        </p:scale>
        <p:origin x="616" y="44"/>
      </p:cViewPr>
      <p:guideLst>
        <p:guide orient="horz" pos="2160"/>
        <p:guide pos="3838"/>
        <p:guide pos="429"/>
        <p:guide pos="7219"/>
        <p:guide orient="horz" pos="830"/>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2A755-7502-47DC-89A2-0275E0A6FC3F}" type="datetimeFigureOut">
              <a:rPr lang="zh-CN" altLang="en-US" smtClean="0"/>
              <a:t>2020/12/23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47B22-41A3-4436-8E67-11B2F2043F9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a:fillRect/>
          </a:stretch>
        </p:blipFill>
        <p:spPr>
          <a:xfrm>
            <a:off x="1" y="0"/>
            <a:ext cx="12192000" cy="4838700"/>
          </a:xfrm>
          <a:prstGeom prst="rect">
            <a:avLst/>
          </a:prstGeom>
        </p:spPr>
      </p:pic>
      <p:sp>
        <p:nvSpPr>
          <p:cNvPr id="8" name="矩形 7"/>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0220325" y="512763"/>
            <a:ext cx="1239777" cy="388521"/>
            <a:chOff x="2571750" y="2305050"/>
            <a:chExt cx="7107238" cy="2227263"/>
          </a:xfrm>
          <a:solidFill>
            <a:schemeClr val="bg1"/>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2020/12/23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2020/12/23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2020/12/23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2020/12/23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2020/12/23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2020/12/23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2020/12/23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65092" b="15294"/>
          <a:stretch>
            <a:fillRect/>
          </a:stretch>
        </p:blipFill>
        <p:spPr>
          <a:xfrm>
            <a:off x="-63501" y="0"/>
            <a:ext cx="4255933" cy="6858000"/>
          </a:xfrm>
          <a:prstGeom prst="rect">
            <a:avLst/>
          </a:prstGeom>
        </p:spPr>
      </p:pic>
      <p:sp>
        <p:nvSpPr>
          <p:cNvPr id="8" name="矩形 7"/>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stretch>
            <a:fillRect/>
          </a:stretch>
        </p:blipFill>
        <p:spPr>
          <a:xfrm>
            <a:off x="355691" y="-82146"/>
            <a:ext cx="3853006" cy="3700593"/>
          </a:xfrm>
          <a:prstGeom prst="rect">
            <a:avLst/>
          </a:prstGeom>
        </p:spPr>
      </p:pic>
      <p:grpSp>
        <p:nvGrpSpPr>
          <p:cNvPr id="10" name="组合 9"/>
          <p:cNvGrpSpPr/>
          <p:nvPr userDrawn="1"/>
        </p:nvGrpSpPr>
        <p:grpSpPr>
          <a:xfrm>
            <a:off x="10220325" y="512763"/>
            <a:ext cx="1239777" cy="388521"/>
            <a:chOff x="2571750" y="2305050"/>
            <a:chExt cx="7107238" cy="2227263"/>
          </a:xfrm>
          <a:solidFill>
            <a:srgbClr val="9C0C15"/>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rotWithShape="1">
          <a:blip r:embed="rId2">
            <a:extLst>
              <a:ext uri="{28A0092B-C50C-407E-A947-70E740481C1C}">
                <a14:useLocalDpi xmlns:a14="http://schemas.microsoft.com/office/drawing/2010/main" val="0"/>
              </a:ext>
            </a:extLst>
          </a:blip>
          <a:srcRect l="1474" t="33462" r="1274" b="30750"/>
          <a:stretch>
            <a:fillRect/>
          </a:stretch>
        </p:blipFill>
        <p:spPr>
          <a:xfrm>
            <a:off x="0" y="1847850"/>
            <a:ext cx="12192000" cy="2990850"/>
          </a:xfrm>
          <a:prstGeom prst="rect">
            <a:avLst/>
          </a:prstGeom>
        </p:spPr>
      </p:pic>
      <p:pic>
        <p:nvPicPr>
          <p:cNvPr id="48" name="图片 47"/>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a:fillRect/>
          </a:stretch>
        </p:blipFill>
        <p:spPr>
          <a:xfrm>
            <a:off x="0" y="1878540"/>
            <a:ext cx="12192000" cy="2997201"/>
          </a:xfrm>
          <a:prstGeom prst="rect">
            <a:avLst/>
          </a:prstGeom>
        </p:spPr>
      </p:pic>
      <p:sp>
        <p:nvSpPr>
          <p:cNvPr id="49" name="矩形 48"/>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p>
        </p:txBody>
      </p:sp>
      <p:grpSp>
        <p:nvGrpSpPr>
          <p:cNvPr id="52" name="组合 51"/>
          <p:cNvGrpSpPr/>
          <p:nvPr userDrawn="1"/>
        </p:nvGrpSpPr>
        <p:grpSpPr>
          <a:xfrm>
            <a:off x="10220325" y="1287463"/>
            <a:ext cx="1239777" cy="388521"/>
            <a:chOff x="2571750" y="2305050"/>
            <a:chExt cx="7107238" cy="2227263"/>
          </a:xfrm>
          <a:solidFill>
            <a:srgbClr val="9C0C15"/>
          </a:solidFill>
        </p:grpSpPr>
        <p:sp>
          <p:nvSpPr>
            <p:cNvPr id="53"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矩形 63"/>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7F7F7F"/>
              </a:solidFill>
              <a:effectLst/>
              <a:uLnTx/>
              <a:uFillTx/>
              <a:latin typeface="等线" panose="02010600030101010101" charset="-122"/>
              <a:ea typeface="等线" panose="02010600030101010101" charset="-122"/>
              <a:cs typeface="+mn-cs"/>
            </a:endParaRPr>
          </a:p>
        </p:txBody>
      </p:sp>
      <p:sp>
        <p:nvSpPr>
          <p:cNvPr id="71" name="图片占位符 70"/>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p:cNvSpPr>
            <a:spLocks noGrp="1"/>
          </p:cNvSpPr>
          <p:nvPr>
            <p:ph type="body" sz="quarter" idx="10" hasCustomPrompt="1"/>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cxnSp>
        <p:nvCxnSpPr>
          <p:cNvPr id="3" name="直接连接符 2"/>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3" name="直接连接符 2"/>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242426" y="663990"/>
            <a:ext cx="434926" cy="434926"/>
            <a:chOff x="226124" y="563587"/>
            <a:chExt cx="434926" cy="434926"/>
          </a:xfrm>
        </p:grpSpPr>
        <p:sp>
          <p:nvSpPr>
            <p:cNvPr id="71" name="椭圆 70"/>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sp>
        <p:nvSpPr>
          <p:cNvPr id="73" name="文本占位符 2"/>
          <p:cNvSpPr>
            <a:spLocks noGrp="1"/>
          </p:cNvSpPr>
          <p:nvPr>
            <p:ph type="body" sz="quarter" idx="11" hasCustomPrompt="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grpSp>
        <p:nvGrpSpPr>
          <p:cNvPr id="134" name="组合 133"/>
          <p:cNvGrpSpPr/>
          <p:nvPr userDrawn="1"/>
        </p:nvGrpSpPr>
        <p:grpSpPr>
          <a:xfrm>
            <a:off x="10220325" y="512763"/>
            <a:ext cx="1239777" cy="388521"/>
            <a:chOff x="2571750" y="2305050"/>
            <a:chExt cx="7107238" cy="2227263"/>
          </a:xfrm>
          <a:solidFill>
            <a:srgbClr val="9C0C15"/>
          </a:solidFill>
        </p:grpSpPr>
        <p:sp>
          <p:nvSpPr>
            <p:cNvPr id="13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2020/12/23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54868" y="1002128"/>
            <a:ext cx="10907641" cy="3415030"/>
          </a:xfrm>
          <a:prstGeom prst="rect">
            <a:avLst/>
          </a:prstGeom>
          <a:noFill/>
        </p:spPr>
        <p:txBody>
          <a:bodyPr wrap="square" rtlCol="0">
            <a:spAutoFit/>
          </a:bodyPr>
          <a:lstStyle/>
          <a:p>
            <a:pPr algn="ctr">
              <a:lnSpc>
                <a:spcPct val="150000"/>
              </a:lnSpc>
            </a:pPr>
            <a:r>
              <a:rPr lang="zh-CN" altLang="en-US" sz="7200" b="1">
                <a:solidFill>
                  <a:schemeClr val="bg1"/>
                </a:solidFill>
                <a:latin typeface="微软雅黑" panose="020B0503020204020204" pitchFamily="34" charset="-122"/>
                <a:ea typeface="微软雅黑" panose="020B0503020204020204" pitchFamily="34" charset="-122"/>
              </a:rPr>
              <a:t>第六章 </a:t>
            </a:r>
            <a:endParaRPr lang="en-US" altLang="zh-CN" sz="7200"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7200" b="1" dirty="0">
                <a:solidFill>
                  <a:schemeClr val="bg1"/>
                </a:solidFill>
                <a:latin typeface="微软雅黑" panose="020B0503020204020204" pitchFamily="34" charset="-122"/>
                <a:ea typeface="微软雅黑" panose="020B0503020204020204" pitchFamily="34" charset="-122"/>
              </a:rPr>
              <a:t>智能合约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以太坊虚拟机</a:t>
            </a:r>
            <a:endParaRPr lang="zh-CN" sz="2400" dirty="0">
              <a:latin typeface="华文中宋" panose="02010600040101010101" pitchFamily="2" charset="-122"/>
              <a:ea typeface="华文中宋" panose="02010600040101010101" pitchFamily="2" charset="-122"/>
            </a:endParaRPr>
          </a:p>
        </p:txBody>
      </p:sp>
      <p:sp>
        <p:nvSpPr>
          <p:cNvPr id="17" name="文本框 16"/>
          <p:cNvSpPr txBox="1"/>
          <p:nvPr/>
        </p:nvSpPr>
        <p:spPr>
          <a:xfrm>
            <a:off x="1062206" y="1259253"/>
            <a:ext cx="10515600" cy="502189"/>
          </a:xfrm>
          <a:prstGeom prst="rect">
            <a:avLst/>
          </a:prstGeom>
          <a:noFill/>
        </p:spPr>
        <p:txBody>
          <a:bodyPr wrap="square" rtlCol="0">
            <a:spAutoFit/>
          </a:bodyPr>
          <a:lstStyle/>
          <a:p>
            <a:pPr defTabSz="457200">
              <a:lnSpc>
                <a:spcPct val="150000"/>
              </a:lnSpc>
            </a:pPr>
            <a:r>
              <a:rPr lang="en-US" dirty="0">
                <a:solidFill>
                  <a:srgbClr val="8064A2">
                    <a:lumMod val="10000"/>
                  </a:srgbClr>
                </a:solidFill>
                <a:latin typeface="华文楷体" panose="02010600040101010101" pitchFamily="2" charset="-122"/>
                <a:ea typeface="华文楷体" panose="02010600040101010101" pitchFamily="2" charset="-122"/>
              </a:rPr>
              <a:t> </a:t>
            </a:r>
            <a:r>
              <a:rPr lang="zh-CN" altLang="en-US" sz="2000" dirty="0">
                <a:solidFill>
                  <a:srgbClr val="8064A2">
                    <a:lumMod val="10000"/>
                  </a:srgbClr>
                </a:solidFill>
                <a:latin typeface="微软雅黑" panose="020B0503020204020204" pitchFamily="34" charset="-122"/>
                <a:ea typeface="微软雅黑" panose="020B0503020204020204" pitchFamily="34" charset="-122"/>
              </a:rPr>
              <a:t>以太坊虚拟机是以太网上智能合约的运行环境，有如下特点。</a:t>
            </a:r>
            <a:endParaRPr lang="en-US" altLang="zh-CN" sz="2000" dirty="0">
              <a:solidFill>
                <a:srgbClr val="8064A2">
                  <a:lumMod val="10000"/>
                </a:srgbClr>
              </a:solidFill>
              <a:latin typeface="微软雅黑" panose="020B0503020204020204" pitchFamily="34" charset="-122"/>
              <a:ea typeface="微软雅黑" panose="020B0503020204020204" pitchFamily="34" charset="-122"/>
            </a:endParaRPr>
          </a:p>
        </p:txBody>
      </p:sp>
      <p:sp>
        <p:nvSpPr>
          <p:cNvPr id="18" name="矩形 17"/>
          <p:cNvSpPr/>
          <p:nvPr/>
        </p:nvSpPr>
        <p:spPr>
          <a:xfrm>
            <a:off x="1903078" y="2085158"/>
            <a:ext cx="7767174" cy="4076610"/>
          </a:xfrm>
          <a:prstGeom prst="rect">
            <a:avLst/>
          </a:prstGeom>
          <a:noFill/>
        </p:spPr>
      </p:sp>
      <p:sp>
        <p:nvSpPr>
          <p:cNvPr id="19" name="任意多边形: 形状 18"/>
          <p:cNvSpPr/>
          <p:nvPr/>
        </p:nvSpPr>
        <p:spPr>
          <a:xfrm>
            <a:off x="2048413" y="2085158"/>
            <a:ext cx="2445564" cy="2445558"/>
          </a:xfrm>
          <a:custGeom>
            <a:avLst/>
            <a:gdLst>
              <a:gd name="connsiteX0" fmla="*/ 0 w 2445564"/>
              <a:gd name="connsiteY0" fmla="*/ 1222779 h 2445558"/>
              <a:gd name="connsiteX1" fmla="*/ 1222782 w 2445564"/>
              <a:gd name="connsiteY1" fmla="*/ 0 h 2445558"/>
              <a:gd name="connsiteX2" fmla="*/ 2445564 w 2445564"/>
              <a:gd name="connsiteY2" fmla="*/ 1222779 h 2445558"/>
              <a:gd name="connsiteX3" fmla="*/ 1222782 w 2445564"/>
              <a:gd name="connsiteY3" fmla="*/ 2445558 h 2445558"/>
              <a:gd name="connsiteX4" fmla="*/ 0 w 2445564"/>
              <a:gd name="connsiteY4" fmla="*/ 1222779 h 244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5564" h="2445558">
                <a:moveTo>
                  <a:pt x="0" y="1222779"/>
                </a:moveTo>
                <a:cubicBezTo>
                  <a:pt x="0" y="547457"/>
                  <a:pt x="547458" y="0"/>
                  <a:pt x="1222782" y="0"/>
                </a:cubicBezTo>
                <a:cubicBezTo>
                  <a:pt x="1898106" y="0"/>
                  <a:pt x="2445564" y="547457"/>
                  <a:pt x="2445564" y="1222779"/>
                </a:cubicBezTo>
                <a:cubicBezTo>
                  <a:pt x="2445564" y="1898101"/>
                  <a:pt x="1898106" y="2445558"/>
                  <a:pt x="1222782" y="2445558"/>
                </a:cubicBezTo>
                <a:cubicBezTo>
                  <a:pt x="547458" y="2445558"/>
                  <a:pt x="0" y="1898101"/>
                  <a:pt x="0" y="1222779"/>
                </a:cubicBezTo>
                <a:close/>
              </a:path>
            </a:pathLst>
          </a:custGeom>
          <a:solidFill>
            <a:srgbClr val="F79646"/>
          </a:solidFill>
          <a:ln>
            <a:noFill/>
          </a:ln>
          <a:effectLst/>
        </p:spPr>
        <p:txBody>
          <a:bodyPr spcFirstLastPara="0" vert="horz" wrap="square" lIns="419105" tIns="419104" rIns="419105" bIns="419104"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defRPr/>
            </a:pPr>
            <a:endParaRPr kumimoji="0" lang="en-US" sz="16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0" name="任意多边形: 形状 19"/>
          <p:cNvSpPr/>
          <p:nvPr/>
        </p:nvSpPr>
        <p:spPr>
          <a:xfrm>
            <a:off x="3305961" y="3716209"/>
            <a:ext cx="2445564" cy="2445558"/>
          </a:xfrm>
          <a:custGeom>
            <a:avLst/>
            <a:gdLst>
              <a:gd name="connsiteX0" fmla="*/ 0 w 2445564"/>
              <a:gd name="connsiteY0" fmla="*/ 1222779 h 2445558"/>
              <a:gd name="connsiteX1" fmla="*/ 1222782 w 2445564"/>
              <a:gd name="connsiteY1" fmla="*/ 0 h 2445558"/>
              <a:gd name="connsiteX2" fmla="*/ 2445564 w 2445564"/>
              <a:gd name="connsiteY2" fmla="*/ 1222779 h 2445558"/>
              <a:gd name="connsiteX3" fmla="*/ 1222782 w 2445564"/>
              <a:gd name="connsiteY3" fmla="*/ 2445558 h 2445558"/>
              <a:gd name="connsiteX4" fmla="*/ 0 w 2445564"/>
              <a:gd name="connsiteY4" fmla="*/ 1222779 h 244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5564" h="2445558">
                <a:moveTo>
                  <a:pt x="0" y="1222779"/>
                </a:moveTo>
                <a:cubicBezTo>
                  <a:pt x="0" y="547457"/>
                  <a:pt x="547458" y="0"/>
                  <a:pt x="1222782" y="0"/>
                </a:cubicBezTo>
                <a:cubicBezTo>
                  <a:pt x="1898106" y="0"/>
                  <a:pt x="2445564" y="547457"/>
                  <a:pt x="2445564" y="1222779"/>
                </a:cubicBezTo>
                <a:cubicBezTo>
                  <a:pt x="2445564" y="1898101"/>
                  <a:pt x="1898106" y="2445558"/>
                  <a:pt x="1222782" y="2445558"/>
                </a:cubicBezTo>
                <a:cubicBezTo>
                  <a:pt x="547458" y="2445558"/>
                  <a:pt x="0" y="1898101"/>
                  <a:pt x="0" y="1222779"/>
                </a:cubicBezTo>
                <a:close/>
              </a:path>
            </a:pathLst>
          </a:custGeom>
          <a:gradFill rotWithShape="1">
            <a:gsLst>
              <a:gs pos="0">
                <a:srgbClr val="9BBB59">
                  <a:alpha val="50000"/>
                  <a:hueOff val="0"/>
                  <a:satOff val="0"/>
                  <a:lumOff val="0"/>
                  <a:alphaOff val="0"/>
                  <a:satMod val="103000"/>
                  <a:lumMod val="102000"/>
                  <a:tint val="94000"/>
                </a:srgbClr>
              </a:gs>
              <a:gs pos="50000">
                <a:srgbClr val="9BBB59">
                  <a:alpha val="50000"/>
                  <a:hueOff val="0"/>
                  <a:satOff val="0"/>
                  <a:lumOff val="0"/>
                  <a:alphaOff val="0"/>
                  <a:satMod val="110000"/>
                  <a:lumMod val="100000"/>
                  <a:shade val="100000"/>
                </a:srgbClr>
              </a:gs>
              <a:gs pos="100000">
                <a:srgbClr val="9BBB59">
                  <a:alpha val="50000"/>
                  <a:hueOff val="0"/>
                  <a:satOff val="0"/>
                  <a:lumOff val="0"/>
                  <a:alphaOff val="0"/>
                  <a:lumMod val="99000"/>
                  <a:satMod val="120000"/>
                  <a:shade val="78000"/>
                </a:srgbClr>
              </a:gs>
            </a:gsLst>
            <a:lin ang="5400000" scaled="0"/>
          </a:gradFill>
          <a:ln>
            <a:noFill/>
          </a:ln>
          <a:effectLst/>
        </p:spPr>
        <p:txBody>
          <a:bodyPr spcFirstLastPara="0" vert="horz" wrap="square" lIns="419105" tIns="419104" rIns="419105" bIns="419104" numCol="1" spcCol="1270" anchor="t" anchorCtr="0">
            <a:noAutofit/>
          </a:bodyPr>
          <a:lstStyle/>
          <a:p>
            <a:pPr marL="0" marR="0" lvl="0" indent="0" defTabSz="711200" eaLnBrk="1" fontAlgn="auto" latinLnBrk="0" hangingPunct="1">
              <a:lnSpc>
                <a:spcPct val="90000"/>
              </a:lnSpc>
              <a:spcBef>
                <a:spcPct val="0"/>
              </a:spcBef>
              <a:spcAft>
                <a:spcPct val="35000"/>
              </a:spcAft>
              <a:buClrTx/>
              <a:buSzTx/>
              <a:buFontTx/>
              <a:buNone/>
              <a:defRPr/>
            </a:pPr>
            <a:endParaRPr kumimoji="0" lang="en-US" sz="1600" b="0" i="0" u="none" strike="noStrike" kern="0" cap="none" spc="0" normalizeH="0" baseline="0" noProof="0" dirty="0">
              <a:ln>
                <a:noFill/>
              </a:ln>
              <a:solidFill>
                <a:prstClr val="black"/>
              </a:solidFill>
              <a:effectLst/>
              <a:uLnTx/>
              <a:uFillTx/>
              <a:latin typeface="Arial" panose="020B0604020202020204"/>
              <a:ea typeface="+mn-ea"/>
              <a:cs typeface="+mn-cs"/>
            </a:endParaRPr>
          </a:p>
          <a:p>
            <a:pPr marL="57150" marR="0" lvl="1" indent="-57150" defTabSz="488950" eaLnBrk="1" fontAlgn="auto" latinLnBrk="0" hangingPunct="1">
              <a:lnSpc>
                <a:spcPct val="90000"/>
              </a:lnSpc>
              <a:spcBef>
                <a:spcPct val="0"/>
              </a:spcBef>
              <a:spcAft>
                <a:spcPct val="15000"/>
              </a:spcAft>
              <a:buClrTx/>
              <a:buSzTx/>
              <a:buFontTx/>
              <a:buChar char="•"/>
              <a:defRPr/>
            </a:pPr>
            <a:endPar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1" name="任意多边形: 形状 20"/>
          <p:cNvSpPr/>
          <p:nvPr/>
        </p:nvSpPr>
        <p:spPr>
          <a:xfrm>
            <a:off x="4564256" y="2085158"/>
            <a:ext cx="2445564" cy="2445558"/>
          </a:xfrm>
          <a:custGeom>
            <a:avLst/>
            <a:gdLst>
              <a:gd name="connsiteX0" fmla="*/ 0 w 2445564"/>
              <a:gd name="connsiteY0" fmla="*/ 1222779 h 2445558"/>
              <a:gd name="connsiteX1" fmla="*/ 1222782 w 2445564"/>
              <a:gd name="connsiteY1" fmla="*/ 0 h 2445558"/>
              <a:gd name="connsiteX2" fmla="*/ 2445564 w 2445564"/>
              <a:gd name="connsiteY2" fmla="*/ 1222779 h 2445558"/>
              <a:gd name="connsiteX3" fmla="*/ 1222782 w 2445564"/>
              <a:gd name="connsiteY3" fmla="*/ 2445558 h 2445558"/>
              <a:gd name="connsiteX4" fmla="*/ 0 w 2445564"/>
              <a:gd name="connsiteY4" fmla="*/ 1222779 h 244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5564" h="2445558">
                <a:moveTo>
                  <a:pt x="0" y="1222779"/>
                </a:moveTo>
                <a:cubicBezTo>
                  <a:pt x="0" y="547457"/>
                  <a:pt x="547458" y="0"/>
                  <a:pt x="1222782" y="0"/>
                </a:cubicBezTo>
                <a:cubicBezTo>
                  <a:pt x="1898106" y="0"/>
                  <a:pt x="2445564" y="547457"/>
                  <a:pt x="2445564" y="1222779"/>
                </a:cubicBezTo>
                <a:cubicBezTo>
                  <a:pt x="2445564" y="1898101"/>
                  <a:pt x="1898106" y="2445558"/>
                  <a:pt x="1222782" y="2445558"/>
                </a:cubicBezTo>
                <a:cubicBezTo>
                  <a:pt x="547458" y="2445558"/>
                  <a:pt x="0" y="1898101"/>
                  <a:pt x="0" y="1222779"/>
                </a:cubicBezTo>
                <a:close/>
              </a:path>
            </a:pathLst>
          </a:custGeom>
          <a:gradFill rotWithShape="1">
            <a:gsLst>
              <a:gs pos="0">
                <a:srgbClr val="8064A2">
                  <a:alpha val="50000"/>
                  <a:hueOff val="0"/>
                  <a:satOff val="0"/>
                  <a:lumOff val="0"/>
                  <a:alphaOff val="0"/>
                  <a:satMod val="103000"/>
                  <a:lumMod val="102000"/>
                  <a:tint val="94000"/>
                </a:srgbClr>
              </a:gs>
              <a:gs pos="50000">
                <a:srgbClr val="8064A2">
                  <a:alpha val="50000"/>
                  <a:hueOff val="0"/>
                  <a:satOff val="0"/>
                  <a:lumOff val="0"/>
                  <a:alphaOff val="0"/>
                  <a:satMod val="110000"/>
                  <a:lumMod val="100000"/>
                  <a:shade val="100000"/>
                </a:srgbClr>
              </a:gs>
              <a:gs pos="100000">
                <a:srgbClr val="8064A2">
                  <a:alpha val="50000"/>
                  <a:hueOff val="0"/>
                  <a:satOff val="0"/>
                  <a:lumOff val="0"/>
                  <a:alphaOff val="0"/>
                  <a:lumMod val="99000"/>
                  <a:satMod val="120000"/>
                  <a:shade val="78000"/>
                </a:srgbClr>
              </a:gs>
            </a:gsLst>
            <a:lin ang="5400000" scaled="0"/>
          </a:gradFill>
          <a:ln>
            <a:noFill/>
          </a:ln>
          <a:effectLst/>
        </p:spPr>
        <p:txBody>
          <a:bodyPr spcFirstLastPara="0" vert="horz" wrap="square" lIns="419105" tIns="419104" rIns="419105" bIns="419104" numCol="1" spcCol="1270" anchor="t" anchorCtr="0">
            <a:noAutofit/>
          </a:bodyPr>
          <a:lstStyle/>
          <a:p>
            <a:pPr marL="0" marR="0" lvl="0" indent="0" defTabSz="711200" eaLnBrk="1" fontAlgn="auto" latinLnBrk="0" hangingPunct="1">
              <a:lnSpc>
                <a:spcPct val="90000"/>
              </a:lnSpc>
              <a:spcBef>
                <a:spcPct val="0"/>
              </a:spcBef>
              <a:spcAft>
                <a:spcPct val="35000"/>
              </a:spcAft>
              <a:buClrTx/>
              <a:buSzTx/>
              <a:buFontTx/>
              <a:buNone/>
              <a:defRPr/>
            </a:pPr>
            <a:endParaRPr kumimoji="0" lang="en-US" sz="1600" b="0" i="0" u="none" strike="noStrike" kern="0" cap="none" spc="0" normalizeH="0" baseline="0" noProof="0" dirty="0">
              <a:ln>
                <a:noFill/>
              </a:ln>
              <a:solidFill>
                <a:prstClr val="black"/>
              </a:solidFill>
              <a:effectLst/>
              <a:uLnTx/>
              <a:uFillTx/>
              <a:latin typeface="Arial" panose="020B0604020202020204"/>
              <a:ea typeface="+mn-ea"/>
              <a:cs typeface="+mn-cs"/>
            </a:endParaRPr>
          </a:p>
          <a:p>
            <a:pPr marL="57150" marR="0" lvl="1" indent="-57150" defTabSz="488950" eaLnBrk="1" fontAlgn="auto" latinLnBrk="0" hangingPunct="1">
              <a:lnSpc>
                <a:spcPct val="90000"/>
              </a:lnSpc>
              <a:spcBef>
                <a:spcPct val="0"/>
              </a:spcBef>
              <a:spcAft>
                <a:spcPct val="15000"/>
              </a:spcAft>
              <a:buClrTx/>
              <a:buSzTx/>
              <a:buFontTx/>
              <a:buChar char="•"/>
              <a:defRPr/>
            </a:pPr>
            <a:endPar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2" name="任意多边形: 形状 21"/>
          <p:cNvSpPr/>
          <p:nvPr/>
        </p:nvSpPr>
        <p:spPr>
          <a:xfrm>
            <a:off x="5821804" y="3716209"/>
            <a:ext cx="2445564" cy="2445558"/>
          </a:xfrm>
          <a:custGeom>
            <a:avLst/>
            <a:gdLst>
              <a:gd name="connsiteX0" fmla="*/ 0 w 2445564"/>
              <a:gd name="connsiteY0" fmla="*/ 1222779 h 2445558"/>
              <a:gd name="connsiteX1" fmla="*/ 1222782 w 2445564"/>
              <a:gd name="connsiteY1" fmla="*/ 0 h 2445558"/>
              <a:gd name="connsiteX2" fmla="*/ 2445564 w 2445564"/>
              <a:gd name="connsiteY2" fmla="*/ 1222779 h 2445558"/>
              <a:gd name="connsiteX3" fmla="*/ 1222782 w 2445564"/>
              <a:gd name="connsiteY3" fmla="*/ 2445558 h 2445558"/>
              <a:gd name="connsiteX4" fmla="*/ 0 w 2445564"/>
              <a:gd name="connsiteY4" fmla="*/ 1222779 h 244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5564" h="2445558">
                <a:moveTo>
                  <a:pt x="0" y="1222779"/>
                </a:moveTo>
                <a:cubicBezTo>
                  <a:pt x="0" y="547457"/>
                  <a:pt x="547458" y="0"/>
                  <a:pt x="1222782" y="0"/>
                </a:cubicBezTo>
                <a:cubicBezTo>
                  <a:pt x="1898106" y="0"/>
                  <a:pt x="2445564" y="547457"/>
                  <a:pt x="2445564" y="1222779"/>
                </a:cubicBezTo>
                <a:cubicBezTo>
                  <a:pt x="2445564" y="1898101"/>
                  <a:pt x="1898106" y="2445558"/>
                  <a:pt x="1222782" y="2445558"/>
                </a:cubicBezTo>
                <a:cubicBezTo>
                  <a:pt x="547458" y="2445558"/>
                  <a:pt x="0" y="1898101"/>
                  <a:pt x="0" y="1222779"/>
                </a:cubicBezTo>
                <a:close/>
              </a:path>
            </a:pathLst>
          </a:custGeom>
          <a:gradFill rotWithShape="1">
            <a:gsLst>
              <a:gs pos="0">
                <a:srgbClr val="4BACC6">
                  <a:alpha val="50000"/>
                  <a:hueOff val="0"/>
                  <a:satOff val="0"/>
                  <a:lumOff val="0"/>
                  <a:alphaOff val="0"/>
                  <a:satMod val="103000"/>
                  <a:lumMod val="102000"/>
                  <a:tint val="94000"/>
                </a:srgbClr>
              </a:gs>
              <a:gs pos="50000">
                <a:srgbClr val="4BACC6">
                  <a:alpha val="50000"/>
                  <a:hueOff val="0"/>
                  <a:satOff val="0"/>
                  <a:lumOff val="0"/>
                  <a:alphaOff val="0"/>
                  <a:satMod val="110000"/>
                  <a:lumMod val="100000"/>
                  <a:shade val="100000"/>
                </a:srgbClr>
              </a:gs>
              <a:gs pos="100000">
                <a:srgbClr val="4BACC6">
                  <a:alpha val="50000"/>
                  <a:hueOff val="0"/>
                  <a:satOff val="0"/>
                  <a:lumOff val="0"/>
                  <a:alphaOff val="0"/>
                  <a:lumMod val="99000"/>
                  <a:satMod val="120000"/>
                  <a:shade val="78000"/>
                </a:srgbClr>
              </a:gs>
            </a:gsLst>
            <a:lin ang="5400000" scaled="0"/>
          </a:gradFill>
          <a:ln>
            <a:noFill/>
          </a:ln>
          <a:effectLst/>
        </p:spPr>
        <p:txBody>
          <a:bodyPr spcFirstLastPara="0" vert="horz" wrap="square" lIns="419105" tIns="419104" rIns="419105" bIns="419104"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defRPr/>
            </a:pPr>
            <a:endParaRPr kumimoji="0" lang="en-US" sz="16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3" name="任意多边形: 形状 22"/>
          <p:cNvSpPr/>
          <p:nvPr/>
        </p:nvSpPr>
        <p:spPr>
          <a:xfrm>
            <a:off x="7079352" y="2085158"/>
            <a:ext cx="2445564" cy="2445558"/>
          </a:xfrm>
          <a:custGeom>
            <a:avLst/>
            <a:gdLst>
              <a:gd name="connsiteX0" fmla="*/ 0 w 2445564"/>
              <a:gd name="connsiteY0" fmla="*/ 1222779 h 2445558"/>
              <a:gd name="connsiteX1" fmla="*/ 1222782 w 2445564"/>
              <a:gd name="connsiteY1" fmla="*/ 0 h 2445558"/>
              <a:gd name="connsiteX2" fmla="*/ 2445564 w 2445564"/>
              <a:gd name="connsiteY2" fmla="*/ 1222779 h 2445558"/>
              <a:gd name="connsiteX3" fmla="*/ 1222782 w 2445564"/>
              <a:gd name="connsiteY3" fmla="*/ 2445558 h 2445558"/>
              <a:gd name="connsiteX4" fmla="*/ 0 w 2445564"/>
              <a:gd name="connsiteY4" fmla="*/ 1222779 h 244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5564" h="2445558">
                <a:moveTo>
                  <a:pt x="0" y="1222779"/>
                </a:moveTo>
                <a:cubicBezTo>
                  <a:pt x="0" y="547457"/>
                  <a:pt x="547458" y="0"/>
                  <a:pt x="1222782" y="0"/>
                </a:cubicBezTo>
                <a:cubicBezTo>
                  <a:pt x="1898106" y="0"/>
                  <a:pt x="2445564" y="547457"/>
                  <a:pt x="2445564" y="1222779"/>
                </a:cubicBezTo>
                <a:cubicBezTo>
                  <a:pt x="2445564" y="1898101"/>
                  <a:pt x="1898106" y="2445558"/>
                  <a:pt x="1222782" y="2445558"/>
                </a:cubicBezTo>
                <a:cubicBezTo>
                  <a:pt x="547458" y="2445558"/>
                  <a:pt x="0" y="1898101"/>
                  <a:pt x="0" y="1222779"/>
                </a:cubicBezTo>
                <a:close/>
              </a:path>
            </a:pathLst>
          </a:custGeom>
          <a:gradFill rotWithShape="1">
            <a:gsLst>
              <a:gs pos="0">
                <a:srgbClr val="F79646">
                  <a:alpha val="50000"/>
                  <a:hueOff val="0"/>
                  <a:satOff val="0"/>
                  <a:lumOff val="0"/>
                  <a:alphaOff val="0"/>
                  <a:satMod val="103000"/>
                  <a:lumMod val="102000"/>
                  <a:tint val="94000"/>
                </a:srgbClr>
              </a:gs>
              <a:gs pos="50000">
                <a:srgbClr val="F79646">
                  <a:alpha val="50000"/>
                  <a:hueOff val="0"/>
                  <a:satOff val="0"/>
                  <a:lumOff val="0"/>
                  <a:alphaOff val="0"/>
                  <a:satMod val="110000"/>
                  <a:lumMod val="100000"/>
                  <a:shade val="100000"/>
                </a:srgbClr>
              </a:gs>
              <a:gs pos="100000">
                <a:srgbClr val="F79646">
                  <a:alpha val="50000"/>
                  <a:hueOff val="0"/>
                  <a:satOff val="0"/>
                  <a:lumOff val="0"/>
                  <a:alphaOff val="0"/>
                  <a:lumMod val="99000"/>
                  <a:satMod val="120000"/>
                  <a:shade val="78000"/>
                </a:srgbClr>
              </a:gs>
            </a:gsLst>
            <a:lin ang="5400000" scaled="0"/>
          </a:gradFill>
          <a:ln>
            <a:noFill/>
          </a:ln>
          <a:effectLst/>
        </p:spPr>
        <p:txBody>
          <a:bodyPr spcFirstLastPara="0" vert="horz" wrap="square" lIns="419105" tIns="419104" rIns="419105" bIns="419104"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defRPr/>
            </a:pPr>
            <a:endParaRPr kumimoji="0" lang="en-US" sz="16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6" name="文本框 25"/>
          <p:cNvSpPr txBox="1"/>
          <p:nvPr/>
        </p:nvSpPr>
        <p:spPr>
          <a:xfrm>
            <a:off x="2242565" y="2665421"/>
            <a:ext cx="2057260" cy="1285032"/>
          </a:xfrm>
          <a:prstGeom prst="rect">
            <a:avLst/>
          </a:prstGeom>
          <a:noFill/>
        </p:spPr>
        <p:txBody>
          <a:bodyPr wrap="square" rtlCol="0">
            <a:spAutoFit/>
          </a:bodyPr>
          <a:lstStyle/>
          <a:p>
            <a:pPr defTabSz="457200">
              <a:lnSpc>
                <a:spcPct val="150000"/>
              </a:lnSpc>
            </a:pPr>
            <a:r>
              <a:rPr lang="zh-CN" altLang="en-US" dirty="0">
                <a:solidFill>
                  <a:srgbClr val="8064A2">
                    <a:lumMod val="10000"/>
                  </a:srgbClr>
                </a:solidFill>
                <a:latin typeface="微软雅黑" panose="020B0503020204020204" pitchFamily="34" charset="-122"/>
                <a:ea typeface="黑体" panose="02010609060101010101" pitchFamily="49" charset="-122"/>
              </a:rPr>
              <a:t>高度脚本化的设计语言使得智能合约的开发更简单</a:t>
            </a:r>
            <a:endParaRPr lang="en-US" altLang="zh-CN" dirty="0">
              <a:solidFill>
                <a:srgbClr val="8064A2">
                  <a:lumMod val="10000"/>
                </a:srgbClr>
              </a:solidFill>
              <a:latin typeface="微软雅黑" panose="020B0503020204020204" pitchFamily="34" charset="-122"/>
              <a:ea typeface="黑体" panose="02010609060101010101" pitchFamily="49" charset="-122"/>
            </a:endParaRPr>
          </a:p>
        </p:txBody>
      </p:sp>
      <p:sp>
        <p:nvSpPr>
          <p:cNvPr id="28" name="文本框 27"/>
          <p:cNvSpPr txBox="1"/>
          <p:nvPr/>
        </p:nvSpPr>
        <p:spPr>
          <a:xfrm>
            <a:off x="7273504" y="2707773"/>
            <a:ext cx="2057260" cy="1200329"/>
          </a:xfrm>
          <a:prstGeom prst="rect">
            <a:avLst/>
          </a:prstGeom>
          <a:noFill/>
        </p:spPr>
        <p:txBody>
          <a:bodyPr wrap="square" rtlCol="0">
            <a:spAutoFit/>
          </a:bodyPr>
          <a:lstStyle/>
          <a:p>
            <a:pPr defTabSz="457200"/>
            <a:r>
              <a:rPr lang="zh-CN" altLang="en-US" dirty="0">
                <a:solidFill>
                  <a:srgbClr val="8064A2">
                    <a:lumMod val="10000"/>
                  </a:srgbClr>
                </a:solidFill>
                <a:latin typeface="微软雅黑" panose="020B0503020204020204" pitchFamily="34" charset="-122"/>
                <a:ea typeface="黑体" panose="02010609060101010101" pitchFamily="49" charset="-122"/>
              </a:rPr>
              <a:t>图灵完备，支持任何种类的计算，代码执行受参数</a:t>
            </a:r>
            <a:r>
              <a:rPr lang="en-US" altLang="zh-CN" dirty="0">
                <a:solidFill>
                  <a:srgbClr val="8064A2">
                    <a:lumMod val="10000"/>
                  </a:srgbClr>
                </a:solidFill>
                <a:latin typeface="微软雅黑" panose="020B0503020204020204" pitchFamily="34" charset="-122"/>
                <a:ea typeface="黑体" panose="02010609060101010101" pitchFamily="49" charset="-122"/>
              </a:rPr>
              <a:t>Gas</a:t>
            </a:r>
            <a:r>
              <a:rPr lang="zh-CN" altLang="en-US" dirty="0">
                <a:solidFill>
                  <a:srgbClr val="8064A2">
                    <a:lumMod val="10000"/>
                  </a:srgbClr>
                </a:solidFill>
                <a:latin typeface="微软雅黑" panose="020B0503020204020204" pitchFamily="34" charset="-122"/>
                <a:ea typeface="黑体" panose="02010609060101010101" pitchFamily="49" charset="-122"/>
              </a:rPr>
              <a:t>的严格制约</a:t>
            </a:r>
            <a:endParaRPr lang="en-US" altLang="zh-CN" dirty="0">
              <a:solidFill>
                <a:prstClr val="black"/>
              </a:solidFill>
              <a:latin typeface="Arial" panose="020B0604020202020204"/>
              <a:ea typeface="黑体" panose="02010609060101010101" pitchFamily="49" charset="-122"/>
            </a:endParaRPr>
          </a:p>
        </p:txBody>
      </p:sp>
      <p:sp>
        <p:nvSpPr>
          <p:cNvPr id="29" name="文本框 28"/>
          <p:cNvSpPr txBox="1"/>
          <p:nvPr/>
        </p:nvSpPr>
        <p:spPr>
          <a:xfrm>
            <a:off x="3500113" y="4477323"/>
            <a:ext cx="2057260" cy="923330"/>
          </a:xfrm>
          <a:prstGeom prst="rect">
            <a:avLst/>
          </a:prstGeom>
          <a:noFill/>
        </p:spPr>
        <p:txBody>
          <a:bodyPr wrap="square" rtlCol="0">
            <a:spAutoFit/>
          </a:bodyPr>
          <a:lstStyle/>
          <a:p>
            <a:pPr defTabSz="457200"/>
            <a:r>
              <a:rPr lang="zh-CN" altLang="en-US" dirty="0">
                <a:solidFill>
                  <a:srgbClr val="8064A2">
                    <a:lumMod val="10000"/>
                  </a:srgbClr>
                </a:solidFill>
                <a:latin typeface="微软雅黑" panose="020B0503020204020204" pitchFamily="34" charset="-122"/>
                <a:ea typeface="黑体" panose="02010609060101010101" pitchFamily="49" charset="-122"/>
              </a:rPr>
              <a:t>和以太坊区块链一样同时存储于各个节点计算机上</a:t>
            </a:r>
            <a:endParaRPr lang="en-US" altLang="zh-CN" dirty="0">
              <a:solidFill>
                <a:prstClr val="black"/>
              </a:solidFill>
              <a:latin typeface="Arial" panose="020B0604020202020204"/>
              <a:ea typeface="黑体" panose="02010609060101010101" pitchFamily="49" charset="-122"/>
            </a:endParaRPr>
          </a:p>
        </p:txBody>
      </p:sp>
      <p:sp>
        <p:nvSpPr>
          <p:cNvPr id="30" name="文本框 29"/>
          <p:cNvSpPr txBox="1"/>
          <p:nvPr/>
        </p:nvSpPr>
        <p:spPr>
          <a:xfrm>
            <a:off x="6096000" y="4417284"/>
            <a:ext cx="2057260" cy="923330"/>
          </a:xfrm>
          <a:prstGeom prst="rect">
            <a:avLst/>
          </a:prstGeom>
          <a:noFill/>
        </p:spPr>
        <p:txBody>
          <a:bodyPr wrap="square" rtlCol="0">
            <a:spAutoFit/>
          </a:bodyPr>
          <a:lstStyle/>
          <a:p>
            <a:pPr defTabSz="457200"/>
            <a:r>
              <a:rPr lang="zh-CN" altLang="en-US" dirty="0">
                <a:solidFill>
                  <a:srgbClr val="8064A2">
                    <a:lumMod val="10000"/>
                  </a:srgbClr>
                </a:solidFill>
                <a:latin typeface="微软雅黑" panose="020B0503020204020204" pitchFamily="34" charset="-122"/>
                <a:ea typeface="黑体" panose="02010609060101010101" pitchFamily="49" charset="-122"/>
              </a:rPr>
              <a:t>可处理异常执行，包括堆栈溢出和无效指令等</a:t>
            </a:r>
            <a:endParaRPr lang="en-US" altLang="zh-CN" dirty="0">
              <a:solidFill>
                <a:prstClr val="black"/>
              </a:solidFill>
              <a:latin typeface="Arial" panose="020B0604020202020204"/>
              <a:ea typeface="黑体" panose="02010609060101010101" pitchFamily="49" charset="-122"/>
            </a:endParaRPr>
          </a:p>
        </p:txBody>
      </p:sp>
      <p:sp>
        <p:nvSpPr>
          <p:cNvPr id="31" name="文本框 30"/>
          <p:cNvSpPr txBox="1"/>
          <p:nvPr/>
        </p:nvSpPr>
        <p:spPr>
          <a:xfrm>
            <a:off x="4758408" y="2707773"/>
            <a:ext cx="2057260" cy="1200329"/>
          </a:xfrm>
          <a:prstGeom prst="rect">
            <a:avLst/>
          </a:prstGeom>
          <a:noFill/>
        </p:spPr>
        <p:txBody>
          <a:bodyPr wrap="square" rtlCol="0">
            <a:spAutoFit/>
          </a:bodyPr>
          <a:lstStyle/>
          <a:p>
            <a:pPr defTabSz="457200"/>
            <a:r>
              <a:rPr lang="zh-CN" altLang="en-US" dirty="0">
                <a:solidFill>
                  <a:srgbClr val="8064A2">
                    <a:lumMod val="10000"/>
                  </a:srgbClr>
                </a:solidFill>
                <a:latin typeface="微软雅黑" panose="020B0503020204020204" pitchFamily="34" charset="-122"/>
                <a:ea typeface="黑体" panose="02010609060101010101" pitchFamily="49" charset="-122"/>
              </a:rPr>
              <a:t>简单式堆栈架构，可应用于</a:t>
            </a:r>
            <a:r>
              <a:rPr lang="en-US" altLang="zh-CN" dirty="0">
                <a:solidFill>
                  <a:srgbClr val="8064A2">
                    <a:lumMod val="10000"/>
                  </a:srgbClr>
                </a:solidFill>
                <a:latin typeface="微软雅黑" panose="020B0503020204020204" pitchFamily="34" charset="-122"/>
                <a:ea typeface="黑体" panose="02010609060101010101" pitchFamily="49" charset="-122"/>
              </a:rPr>
              <a:t>256</a:t>
            </a:r>
            <a:r>
              <a:rPr lang="zh-CN" altLang="en-US" dirty="0">
                <a:solidFill>
                  <a:srgbClr val="8064A2">
                    <a:lumMod val="10000"/>
                  </a:srgbClr>
                </a:solidFill>
                <a:latin typeface="微软雅黑" panose="020B0503020204020204" pitchFamily="34" charset="-122"/>
                <a:ea typeface="黑体" panose="02010609060101010101" pitchFamily="49" charset="-122"/>
              </a:rPr>
              <a:t>位的</a:t>
            </a:r>
            <a:r>
              <a:rPr lang="en-US" altLang="zh-CN" dirty="0">
                <a:solidFill>
                  <a:srgbClr val="8064A2">
                    <a:lumMod val="10000"/>
                  </a:srgbClr>
                </a:solidFill>
                <a:latin typeface="微软雅黑" panose="020B0503020204020204" pitchFamily="34" charset="-122"/>
                <a:ea typeface="黑体" panose="02010609060101010101" pitchFamily="49" charset="-122"/>
              </a:rPr>
              <a:t>Keccak</a:t>
            </a:r>
            <a:r>
              <a:rPr lang="zh-CN" altLang="en-US" dirty="0">
                <a:solidFill>
                  <a:srgbClr val="8064A2">
                    <a:lumMod val="10000"/>
                  </a:srgbClr>
                </a:solidFill>
                <a:latin typeface="微软雅黑" panose="020B0503020204020204" pitchFamily="34" charset="-122"/>
                <a:ea typeface="黑体" panose="02010609060101010101" pitchFamily="49" charset="-122"/>
              </a:rPr>
              <a:t>散列算法和椭圆曲线计算</a:t>
            </a:r>
            <a:endParaRPr lang="en-US" altLang="zh-CN" dirty="0">
              <a:solidFill>
                <a:prstClr val="black"/>
              </a:solidFill>
              <a:latin typeface="Arial" panose="020B0604020202020204"/>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64614" y="1935480"/>
            <a:ext cx="7383302" cy="3875134"/>
          </a:xfrm>
          <a:prstGeom prst="rect">
            <a:avLst/>
          </a:prstGeom>
          <a:noFill/>
        </p:spPr>
      </p:sp>
      <p:sp>
        <p:nvSpPr>
          <p:cNvPr id="3" name="任意多边形: 形状 2"/>
          <p:cNvSpPr/>
          <p:nvPr/>
        </p:nvSpPr>
        <p:spPr>
          <a:xfrm>
            <a:off x="6170520" y="3900011"/>
            <a:ext cx="4314046" cy="2794522"/>
          </a:xfrm>
          <a:custGeom>
            <a:avLst/>
            <a:gdLst>
              <a:gd name="connsiteX0" fmla="*/ 0 w 1914316"/>
              <a:gd name="connsiteY0" fmla="*/ 124004 h 1240042"/>
              <a:gd name="connsiteX1" fmla="*/ 124004 w 1914316"/>
              <a:gd name="connsiteY1" fmla="*/ 0 h 1240042"/>
              <a:gd name="connsiteX2" fmla="*/ 1790312 w 1914316"/>
              <a:gd name="connsiteY2" fmla="*/ 0 h 1240042"/>
              <a:gd name="connsiteX3" fmla="*/ 1914316 w 1914316"/>
              <a:gd name="connsiteY3" fmla="*/ 124004 h 1240042"/>
              <a:gd name="connsiteX4" fmla="*/ 1914316 w 1914316"/>
              <a:gd name="connsiteY4" fmla="*/ 1116038 h 1240042"/>
              <a:gd name="connsiteX5" fmla="*/ 1790312 w 1914316"/>
              <a:gd name="connsiteY5" fmla="*/ 1240042 h 1240042"/>
              <a:gd name="connsiteX6" fmla="*/ 124004 w 1914316"/>
              <a:gd name="connsiteY6" fmla="*/ 1240042 h 1240042"/>
              <a:gd name="connsiteX7" fmla="*/ 0 w 1914316"/>
              <a:gd name="connsiteY7" fmla="*/ 1116038 h 1240042"/>
              <a:gd name="connsiteX8" fmla="*/ 0 w 1914316"/>
              <a:gd name="connsiteY8" fmla="*/ 124004 h 124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16" h="1240042">
                <a:moveTo>
                  <a:pt x="0" y="124004"/>
                </a:moveTo>
                <a:cubicBezTo>
                  <a:pt x="0" y="55518"/>
                  <a:pt x="55518" y="0"/>
                  <a:pt x="124004" y="0"/>
                </a:cubicBezTo>
                <a:lnTo>
                  <a:pt x="1790312" y="0"/>
                </a:lnTo>
                <a:cubicBezTo>
                  <a:pt x="1858798" y="0"/>
                  <a:pt x="1914316" y="55518"/>
                  <a:pt x="1914316" y="124004"/>
                </a:cubicBezTo>
                <a:lnTo>
                  <a:pt x="1914316" y="1116038"/>
                </a:lnTo>
                <a:cubicBezTo>
                  <a:pt x="1914316" y="1184524"/>
                  <a:pt x="1858798" y="1240042"/>
                  <a:pt x="1790312" y="1240042"/>
                </a:cubicBezTo>
                <a:lnTo>
                  <a:pt x="124004" y="1240042"/>
                </a:lnTo>
                <a:cubicBezTo>
                  <a:pt x="55518" y="1240042"/>
                  <a:pt x="0" y="1184524"/>
                  <a:pt x="0" y="1116038"/>
                </a:cubicBezTo>
                <a:lnTo>
                  <a:pt x="0" y="124004"/>
                </a:lnTo>
                <a:close/>
              </a:path>
            </a:pathLst>
          </a:custGeo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p:spPr>
        <p:txBody>
          <a:bodyPr spcFirstLastPara="0" vert="horz" wrap="square" lIns="662495" tIns="398210" rIns="88200" bIns="88200" numCol="1" spcCol="1270" anchor="t" anchorCtr="0">
            <a:noAutofit/>
          </a:bodyPr>
          <a:lstStyle/>
          <a:p>
            <a:pPr marL="114300" marR="0" lvl="1" indent="-114300" algn="r" defTabSz="533400" eaLnBrk="1" fontAlgn="auto" latinLnBrk="0" hangingPunct="1">
              <a:lnSpc>
                <a:spcPct val="90000"/>
              </a:lnSpc>
              <a:spcBef>
                <a:spcPct val="0"/>
              </a:spcBef>
              <a:spcAft>
                <a:spcPct val="15000"/>
              </a:spcAft>
              <a:buClrTx/>
              <a:buSzTx/>
              <a:buFontTx/>
              <a:buChar char="•"/>
              <a:defRPr/>
            </a:pPr>
            <a:endParaRPr kumimoji="0" lang="en-US" sz="12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sp>
        <p:nvSpPr>
          <p:cNvPr id="4" name="任意多边形: 形状 3"/>
          <p:cNvSpPr/>
          <p:nvPr/>
        </p:nvSpPr>
        <p:spPr>
          <a:xfrm>
            <a:off x="1797482" y="3900011"/>
            <a:ext cx="4314046" cy="2794522"/>
          </a:xfrm>
          <a:custGeom>
            <a:avLst/>
            <a:gdLst>
              <a:gd name="connsiteX0" fmla="*/ 0 w 1914316"/>
              <a:gd name="connsiteY0" fmla="*/ 124004 h 1240042"/>
              <a:gd name="connsiteX1" fmla="*/ 124004 w 1914316"/>
              <a:gd name="connsiteY1" fmla="*/ 0 h 1240042"/>
              <a:gd name="connsiteX2" fmla="*/ 1790312 w 1914316"/>
              <a:gd name="connsiteY2" fmla="*/ 0 h 1240042"/>
              <a:gd name="connsiteX3" fmla="*/ 1914316 w 1914316"/>
              <a:gd name="connsiteY3" fmla="*/ 124004 h 1240042"/>
              <a:gd name="connsiteX4" fmla="*/ 1914316 w 1914316"/>
              <a:gd name="connsiteY4" fmla="*/ 1116038 h 1240042"/>
              <a:gd name="connsiteX5" fmla="*/ 1790312 w 1914316"/>
              <a:gd name="connsiteY5" fmla="*/ 1240042 h 1240042"/>
              <a:gd name="connsiteX6" fmla="*/ 124004 w 1914316"/>
              <a:gd name="connsiteY6" fmla="*/ 1240042 h 1240042"/>
              <a:gd name="connsiteX7" fmla="*/ 0 w 1914316"/>
              <a:gd name="connsiteY7" fmla="*/ 1116038 h 1240042"/>
              <a:gd name="connsiteX8" fmla="*/ 0 w 1914316"/>
              <a:gd name="connsiteY8" fmla="*/ 124004 h 124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16" h="1240042">
                <a:moveTo>
                  <a:pt x="0" y="124004"/>
                </a:moveTo>
                <a:cubicBezTo>
                  <a:pt x="0" y="55518"/>
                  <a:pt x="55518" y="0"/>
                  <a:pt x="124004" y="0"/>
                </a:cubicBezTo>
                <a:lnTo>
                  <a:pt x="1790312" y="0"/>
                </a:lnTo>
                <a:cubicBezTo>
                  <a:pt x="1858798" y="0"/>
                  <a:pt x="1914316" y="55518"/>
                  <a:pt x="1914316" y="124004"/>
                </a:cubicBezTo>
                <a:lnTo>
                  <a:pt x="1914316" y="1116038"/>
                </a:lnTo>
                <a:cubicBezTo>
                  <a:pt x="1914316" y="1184524"/>
                  <a:pt x="1858798" y="1240042"/>
                  <a:pt x="1790312" y="1240042"/>
                </a:cubicBezTo>
                <a:lnTo>
                  <a:pt x="124004" y="1240042"/>
                </a:lnTo>
                <a:cubicBezTo>
                  <a:pt x="55518" y="1240042"/>
                  <a:pt x="0" y="1184524"/>
                  <a:pt x="0" y="1116038"/>
                </a:cubicBezTo>
                <a:lnTo>
                  <a:pt x="0" y="124004"/>
                </a:lnTo>
                <a:close/>
              </a:path>
            </a:pathLst>
          </a:custGeom>
          <a:solidFill>
            <a:sysClr val="window" lastClr="FFFFFF">
              <a:alpha val="90000"/>
              <a:hueOff val="0"/>
              <a:satOff val="0"/>
              <a:lumOff val="0"/>
              <a:alphaOff val="0"/>
            </a:sysClr>
          </a:solidFill>
          <a:ln w="6350" cap="flat" cmpd="sng" algn="ctr">
            <a:solidFill>
              <a:srgbClr val="4BACC6">
                <a:hueOff val="0"/>
                <a:satOff val="0"/>
                <a:lumOff val="0"/>
                <a:alphaOff val="0"/>
              </a:srgbClr>
            </a:solidFill>
            <a:prstDash val="solid"/>
            <a:miter lim="800000"/>
          </a:ln>
          <a:effectLst/>
        </p:spPr>
        <p:txBody>
          <a:bodyPr spcFirstLastPara="0" vert="horz" wrap="square" lIns="88200" tIns="398210" rIns="662495" bIns="88200" numCol="1" spcCol="1270" anchor="t" anchorCtr="0">
            <a:noAutofit/>
          </a:bodyPr>
          <a:lstStyle/>
          <a:p>
            <a:pPr marL="0" marR="0" lvl="1" indent="0" defTabSz="533400" eaLnBrk="1" fontAlgn="auto" latinLnBrk="0" hangingPunct="1">
              <a:lnSpc>
                <a:spcPct val="90000"/>
              </a:lnSpc>
              <a:spcBef>
                <a:spcPct val="0"/>
              </a:spcBef>
              <a:spcAft>
                <a:spcPct val="15000"/>
              </a:spcAft>
              <a:buClrTx/>
              <a:buSzTx/>
              <a:buFontTx/>
              <a:buNone/>
              <a:defRPr/>
            </a:pPr>
            <a:endParaRPr kumimoji="0" lang="en-US" sz="12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sp>
        <p:nvSpPr>
          <p:cNvPr id="5" name="任意多边形: 形状 4"/>
          <p:cNvSpPr/>
          <p:nvPr/>
        </p:nvSpPr>
        <p:spPr>
          <a:xfrm>
            <a:off x="6144220" y="1044396"/>
            <a:ext cx="4336166" cy="2808850"/>
          </a:xfrm>
          <a:custGeom>
            <a:avLst/>
            <a:gdLst>
              <a:gd name="connsiteX0" fmla="*/ 0 w 1914316"/>
              <a:gd name="connsiteY0" fmla="*/ 124004 h 1240042"/>
              <a:gd name="connsiteX1" fmla="*/ 124004 w 1914316"/>
              <a:gd name="connsiteY1" fmla="*/ 0 h 1240042"/>
              <a:gd name="connsiteX2" fmla="*/ 1790312 w 1914316"/>
              <a:gd name="connsiteY2" fmla="*/ 0 h 1240042"/>
              <a:gd name="connsiteX3" fmla="*/ 1914316 w 1914316"/>
              <a:gd name="connsiteY3" fmla="*/ 124004 h 1240042"/>
              <a:gd name="connsiteX4" fmla="*/ 1914316 w 1914316"/>
              <a:gd name="connsiteY4" fmla="*/ 1116038 h 1240042"/>
              <a:gd name="connsiteX5" fmla="*/ 1790312 w 1914316"/>
              <a:gd name="connsiteY5" fmla="*/ 1240042 h 1240042"/>
              <a:gd name="connsiteX6" fmla="*/ 124004 w 1914316"/>
              <a:gd name="connsiteY6" fmla="*/ 1240042 h 1240042"/>
              <a:gd name="connsiteX7" fmla="*/ 0 w 1914316"/>
              <a:gd name="connsiteY7" fmla="*/ 1116038 h 1240042"/>
              <a:gd name="connsiteX8" fmla="*/ 0 w 1914316"/>
              <a:gd name="connsiteY8" fmla="*/ 124004 h 124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16" h="1240042">
                <a:moveTo>
                  <a:pt x="0" y="124004"/>
                </a:moveTo>
                <a:cubicBezTo>
                  <a:pt x="0" y="55518"/>
                  <a:pt x="55518" y="0"/>
                  <a:pt x="124004" y="0"/>
                </a:cubicBezTo>
                <a:lnTo>
                  <a:pt x="1790312" y="0"/>
                </a:lnTo>
                <a:cubicBezTo>
                  <a:pt x="1858798" y="0"/>
                  <a:pt x="1914316" y="55518"/>
                  <a:pt x="1914316" y="124004"/>
                </a:cubicBezTo>
                <a:lnTo>
                  <a:pt x="1914316" y="1116038"/>
                </a:lnTo>
                <a:cubicBezTo>
                  <a:pt x="1914316" y="1184524"/>
                  <a:pt x="1858798" y="1240042"/>
                  <a:pt x="1790312" y="1240042"/>
                </a:cubicBezTo>
                <a:lnTo>
                  <a:pt x="124004" y="1240042"/>
                </a:lnTo>
                <a:cubicBezTo>
                  <a:pt x="55518" y="1240042"/>
                  <a:pt x="0" y="1184524"/>
                  <a:pt x="0" y="1116038"/>
                </a:cubicBezTo>
                <a:lnTo>
                  <a:pt x="0" y="124004"/>
                </a:lnTo>
                <a:close/>
              </a:path>
            </a:pathLst>
          </a:custGeom>
          <a:solidFill>
            <a:sysClr val="window" lastClr="FFFFFF">
              <a:alpha val="90000"/>
              <a:hueOff val="0"/>
              <a:satOff val="0"/>
              <a:lumOff val="0"/>
              <a:alphaOff val="0"/>
            </a:sysClr>
          </a:solidFill>
          <a:ln w="6350" cap="flat" cmpd="sng" algn="ctr">
            <a:solidFill>
              <a:srgbClr val="9BBB59">
                <a:hueOff val="0"/>
                <a:satOff val="0"/>
                <a:lumOff val="0"/>
                <a:alphaOff val="0"/>
              </a:srgbClr>
            </a:solidFill>
            <a:prstDash val="solid"/>
            <a:miter lim="800000"/>
          </a:ln>
          <a:effectLst/>
        </p:spPr>
        <p:txBody>
          <a:bodyPr spcFirstLastPara="0" vert="horz" wrap="square" lIns="662495" tIns="88200" rIns="88200" bIns="398210" numCol="1" spcCol="1270" anchor="t" anchorCtr="0">
            <a:noAutofit/>
          </a:bodyPr>
          <a:lstStyle/>
          <a:p>
            <a:pPr marL="0" marR="0" lvl="1" indent="0" algn="r" defTabSz="533400" eaLnBrk="1" fontAlgn="auto" latinLnBrk="0" hangingPunct="1">
              <a:lnSpc>
                <a:spcPct val="90000"/>
              </a:lnSpc>
              <a:spcBef>
                <a:spcPct val="0"/>
              </a:spcBef>
              <a:spcAft>
                <a:spcPct val="15000"/>
              </a:spcAft>
              <a:buClrTx/>
              <a:buSzTx/>
              <a:buFontTx/>
              <a:buNone/>
              <a:defRPr/>
            </a:pPr>
            <a:endParaRPr kumimoji="0" lang="en-US" sz="12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sp>
        <p:nvSpPr>
          <p:cNvPr id="6" name="任意多边形: 形状 5"/>
          <p:cNvSpPr/>
          <p:nvPr/>
        </p:nvSpPr>
        <p:spPr>
          <a:xfrm>
            <a:off x="1797482" y="1051560"/>
            <a:ext cx="4314046" cy="2794522"/>
          </a:xfrm>
          <a:custGeom>
            <a:avLst/>
            <a:gdLst>
              <a:gd name="connsiteX0" fmla="*/ 0 w 1914316"/>
              <a:gd name="connsiteY0" fmla="*/ 124004 h 1240042"/>
              <a:gd name="connsiteX1" fmla="*/ 124004 w 1914316"/>
              <a:gd name="connsiteY1" fmla="*/ 0 h 1240042"/>
              <a:gd name="connsiteX2" fmla="*/ 1790312 w 1914316"/>
              <a:gd name="connsiteY2" fmla="*/ 0 h 1240042"/>
              <a:gd name="connsiteX3" fmla="*/ 1914316 w 1914316"/>
              <a:gd name="connsiteY3" fmla="*/ 124004 h 1240042"/>
              <a:gd name="connsiteX4" fmla="*/ 1914316 w 1914316"/>
              <a:gd name="connsiteY4" fmla="*/ 1116038 h 1240042"/>
              <a:gd name="connsiteX5" fmla="*/ 1790312 w 1914316"/>
              <a:gd name="connsiteY5" fmla="*/ 1240042 h 1240042"/>
              <a:gd name="connsiteX6" fmla="*/ 124004 w 1914316"/>
              <a:gd name="connsiteY6" fmla="*/ 1240042 h 1240042"/>
              <a:gd name="connsiteX7" fmla="*/ 0 w 1914316"/>
              <a:gd name="connsiteY7" fmla="*/ 1116038 h 1240042"/>
              <a:gd name="connsiteX8" fmla="*/ 0 w 1914316"/>
              <a:gd name="connsiteY8" fmla="*/ 124004 h 124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316" h="1240042">
                <a:moveTo>
                  <a:pt x="0" y="124004"/>
                </a:moveTo>
                <a:cubicBezTo>
                  <a:pt x="0" y="55518"/>
                  <a:pt x="55518" y="0"/>
                  <a:pt x="124004" y="0"/>
                </a:cubicBezTo>
                <a:lnTo>
                  <a:pt x="1790312" y="0"/>
                </a:lnTo>
                <a:cubicBezTo>
                  <a:pt x="1858798" y="0"/>
                  <a:pt x="1914316" y="55518"/>
                  <a:pt x="1914316" y="124004"/>
                </a:cubicBezTo>
                <a:lnTo>
                  <a:pt x="1914316" y="1116038"/>
                </a:lnTo>
                <a:cubicBezTo>
                  <a:pt x="1914316" y="1184524"/>
                  <a:pt x="1858798" y="1240042"/>
                  <a:pt x="1790312" y="1240042"/>
                </a:cubicBezTo>
                <a:lnTo>
                  <a:pt x="124004" y="1240042"/>
                </a:lnTo>
                <a:cubicBezTo>
                  <a:pt x="55518" y="1240042"/>
                  <a:pt x="0" y="1184524"/>
                  <a:pt x="0" y="1116038"/>
                </a:cubicBezTo>
                <a:lnTo>
                  <a:pt x="0" y="124004"/>
                </a:lnTo>
                <a:close/>
              </a:path>
            </a:pathLst>
          </a:custGeom>
          <a:solidFill>
            <a:sysClr val="window" lastClr="FFFFFF">
              <a:alpha val="90000"/>
              <a:hueOff val="0"/>
              <a:satOff val="0"/>
              <a:lumOff val="0"/>
              <a:alphaOff val="0"/>
            </a:sysClr>
          </a:solidFill>
          <a:ln w="6350" cap="flat" cmpd="sng" algn="ctr">
            <a:solidFill>
              <a:srgbClr val="C0504D">
                <a:hueOff val="0"/>
                <a:satOff val="0"/>
                <a:lumOff val="0"/>
                <a:alphaOff val="0"/>
              </a:srgbClr>
            </a:solidFill>
            <a:prstDash val="solid"/>
            <a:miter lim="800000"/>
          </a:ln>
          <a:effectLst/>
        </p:spPr>
        <p:txBody>
          <a:bodyPr spcFirstLastPara="0" vert="horz" wrap="square" lIns="88200" tIns="88200" rIns="662495" bIns="398210" numCol="1" spcCol="1270" anchor="t" anchorCtr="0">
            <a:noAutofit/>
          </a:bodyPr>
          <a:lstStyle/>
          <a:p>
            <a:pPr marL="114300" marR="0" lvl="1" indent="-114300" defTabSz="533400" eaLnBrk="1" fontAlgn="auto" latinLnBrk="0" hangingPunct="1">
              <a:lnSpc>
                <a:spcPct val="90000"/>
              </a:lnSpc>
              <a:spcBef>
                <a:spcPct val="0"/>
              </a:spcBef>
              <a:spcAft>
                <a:spcPct val="15000"/>
              </a:spcAft>
              <a:buClrTx/>
              <a:buSzTx/>
              <a:buFontTx/>
              <a:buChar char="•"/>
              <a:defRPr/>
            </a:pPr>
            <a:endParaRPr kumimoji="0" lang="en-US" sz="18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sp>
        <p:nvSpPr>
          <p:cNvPr id="7" name="任意多边形: 形状 6"/>
          <p:cNvSpPr/>
          <p:nvPr/>
        </p:nvSpPr>
        <p:spPr>
          <a:xfrm>
            <a:off x="4439580" y="2156362"/>
            <a:ext cx="1677933" cy="1677933"/>
          </a:xfrm>
          <a:custGeom>
            <a:avLst/>
            <a:gdLst>
              <a:gd name="connsiteX0" fmla="*/ 0 w 1677933"/>
              <a:gd name="connsiteY0" fmla="*/ 1677933 h 1677933"/>
              <a:gd name="connsiteX1" fmla="*/ 1677933 w 1677933"/>
              <a:gd name="connsiteY1" fmla="*/ 0 h 1677933"/>
              <a:gd name="connsiteX2" fmla="*/ 1677933 w 1677933"/>
              <a:gd name="connsiteY2" fmla="*/ 1677933 h 1677933"/>
              <a:gd name="connsiteX3" fmla="*/ 0 w 1677933"/>
              <a:gd name="connsiteY3" fmla="*/ 1677933 h 1677933"/>
            </a:gdLst>
            <a:ahLst/>
            <a:cxnLst>
              <a:cxn ang="0">
                <a:pos x="connsiteX0" y="connsiteY0"/>
              </a:cxn>
              <a:cxn ang="0">
                <a:pos x="connsiteX1" y="connsiteY1"/>
              </a:cxn>
              <a:cxn ang="0">
                <a:pos x="connsiteX2" y="connsiteY2"/>
              </a:cxn>
              <a:cxn ang="0">
                <a:pos x="connsiteX3" y="connsiteY3"/>
              </a:cxn>
            </a:cxnLst>
            <a:rect l="l" t="t" r="r" b="b"/>
            <a:pathLst>
              <a:path w="1677933" h="1677933">
                <a:moveTo>
                  <a:pt x="0" y="1677933"/>
                </a:moveTo>
                <a:cubicBezTo>
                  <a:pt x="0" y="751236"/>
                  <a:pt x="751236" y="0"/>
                  <a:pt x="1677933" y="0"/>
                </a:cubicBezTo>
                <a:lnTo>
                  <a:pt x="1677933" y="1677933"/>
                </a:lnTo>
                <a:lnTo>
                  <a:pt x="0" y="1677933"/>
                </a:lnTo>
                <a:close/>
              </a:path>
            </a:pathLst>
          </a:custGeom>
          <a:gradFill rotWithShape="1">
            <a:gsLst>
              <a:gs pos="0">
                <a:srgbClr val="C0504D">
                  <a:hueOff val="0"/>
                  <a:satOff val="0"/>
                  <a:lumOff val="0"/>
                  <a:alphaOff val="0"/>
                  <a:satMod val="103000"/>
                  <a:lumMod val="102000"/>
                  <a:tint val="94000"/>
                </a:srgbClr>
              </a:gs>
              <a:gs pos="50000">
                <a:srgbClr val="C0504D">
                  <a:hueOff val="0"/>
                  <a:satOff val="0"/>
                  <a:lumOff val="0"/>
                  <a:alphaOff val="0"/>
                  <a:satMod val="110000"/>
                  <a:lumMod val="100000"/>
                  <a:shade val="100000"/>
                </a:srgbClr>
              </a:gs>
              <a:gs pos="100000">
                <a:srgbClr val="C0504D">
                  <a:hueOff val="0"/>
                  <a:satOff val="0"/>
                  <a:lumOff val="0"/>
                  <a:alphaOff val="0"/>
                  <a:lumMod val="99000"/>
                  <a:satMod val="120000"/>
                  <a:shade val="78000"/>
                </a:srgbClr>
              </a:gs>
            </a:gsLst>
            <a:lin ang="5400000" scaled="0"/>
          </a:gradFill>
          <a:ln>
            <a:noFill/>
          </a:ln>
          <a:effectLst/>
        </p:spPr>
        <p:txBody>
          <a:bodyPr spcFirstLastPara="0" vert="horz" wrap="square" lIns="655031" tIns="655031" rIns="163576" bIns="163576"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defRPr/>
            </a:pPr>
            <a:endParaRPr kumimoji="0" lang="en-US" sz="2300" b="1" i="0" u="none" strike="noStrike" kern="0" cap="none" spc="130" normalizeH="0" baseline="0" noProof="0" dirty="0">
              <a:ln>
                <a:noFill/>
              </a:ln>
              <a:solidFill>
                <a:prstClr val="white"/>
              </a:solidFill>
              <a:effectLst/>
              <a:uLnTx/>
              <a:uFillTx/>
              <a:latin typeface="Arial" panose="020B0604020202020204"/>
              <a:ea typeface="+mn-ea"/>
              <a:cs typeface="+mn-cs"/>
            </a:endParaRPr>
          </a:p>
        </p:txBody>
      </p:sp>
      <p:sp>
        <p:nvSpPr>
          <p:cNvPr id="8" name="任意多边形: 形状 7"/>
          <p:cNvSpPr/>
          <p:nvPr/>
        </p:nvSpPr>
        <p:spPr>
          <a:xfrm>
            <a:off x="6195016" y="2156362"/>
            <a:ext cx="1677933" cy="1677933"/>
          </a:xfrm>
          <a:custGeom>
            <a:avLst/>
            <a:gdLst>
              <a:gd name="connsiteX0" fmla="*/ 0 w 1677933"/>
              <a:gd name="connsiteY0" fmla="*/ 1677933 h 1677933"/>
              <a:gd name="connsiteX1" fmla="*/ 1677933 w 1677933"/>
              <a:gd name="connsiteY1" fmla="*/ 0 h 1677933"/>
              <a:gd name="connsiteX2" fmla="*/ 1677933 w 1677933"/>
              <a:gd name="connsiteY2" fmla="*/ 1677933 h 1677933"/>
              <a:gd name="connsiteX3" fmla="*/ 0 w 1677933"/>
              <a:gd name="connsiteY3" fmla="*/ 1677933 h 1677933"/>
            </a:gdLst>
            <a:ahLst/>
            <a:cxnLst>
              <a:cxn ang="0">
                <a:pos x="connsiteX0" y="connsiteY0"/>
              </a:cxn>
              <a:cxn ang="0">
                <a:pos x="connsiteX1" y="connsiteY1"/>
              </a:cxn>
              <a:cxn ang="0">
                <a:pos x="connsiteX2" y="connsiteY2"/>
              </a:cxn>
              <a:cxn ang="0">
                <a:pos x="connsiteX3" y="connsiteY3"/>
              </a:cxn>
            </a:cxnLst>
            <a:rect l="l" t="t" r="r" b="b"/>
            <a:pathLst>
              <a:path w="1677933" h="1677933">
                <a:moveTo>
                  <a:pt x="0" y="0"/>
                </a:moveTo>
                <a:cubicBezTo>
                  <a:pt x="926697" y="0"/>
                  <a:pt x="1677933" y="751236"/>
                  <a:pt x="1677933" y="1677933"/>
                </a:cubicBezTo>
                <a:lnTo>
                  <a:pt x="0" y="1677933"/>
                </a:lnTo>
                <a:lnTo>
                  <a:pt x="0" y="0"/>
                </a:lnTo>
                <a:close/>
              </a:path>
            </a:pathLst>
          </a:custGeom>
          <a:gradFill rotWithShape="1">
            <a:gsLst>
              <a:gs pos="0">
                <a:srgbClr val="9BBB59">
                  <a:hueOff val="0"/>
                  <a:satOff val="0"/>
                  <a:lumOff val="0"/>
                  <a:alphaOff val="0"/>
                  <a:satMod val="103000"/>
                  <a:lumMod val="102000"/>
                  <a:tint val="94000"/>
                </a:srgbClr>
              </a:gs>
              <a:gs pos="50000">
                <a:srgbClr val="9BBB59">
                  <a:hueOff val="0"/>
                  <a:satOff val="0"/>
                  <a:lumOff val="0"/>
                  <a:alphaOff val="0"/>
                  <a:satMod val="110000"/>
                  <a:lumMod val="100000"/>
                  <a:shade val="100000"/>
                </a:srgbClr>
              </a:gs>
              <a:gs pos="100000">
                <a:srgbClr val="9BBB59">
                  <a:hueOff val="0"/>
                  <a:satOff val="0"/>
                  <a:lumOff val="0"/>
                  <a:alphaOff val="0"/>
                  <a:lumMod val="99000"/>
                  <a:satMod val="120000"/>
                  <a:shade val="78000"/>
                </a:srgbClr>
              </a:gs>
            </a:gsLst>
            <a:lin ang="5400000" scaled="0"/>
          </a:gradFill>
          <a:ln>
            <a:noFill/>
          </a:ln>
          <a:effectLst/>
        </p:spPr>
        <p:txBody>
          <a:bodyPr spcFirstLastPara="0" vert="horz" wrap="square" lIns="163576" tIns="655031" rIns="655031" bIns="163576"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defRPr/>
            </a:pPr>
            <a:endParaRPr kumimoji="0" lang="en-US" sz="23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9" name="任意多边形: 形状 8"/>
          <p:cNvSpPr/>
          <p:nvPr/>
        </p:nvSpPr>
        <p:spPr>
          <a:xfrm>
            <a:off x="6195016" y="3911797"/>
            <a:ext cx="1677933" cy="1677934"/>
          </a:xfrm>
          <a:custGeom>
            <a:avLst/>
            <a:gdLst>
              <a:gd name="connsiteX0" fmla="*/ 0 w 1677933"/>
              <a:gd name="connsiteY0" fmla="*/ 1677933 h 1677933"/>
              <a:gd name="connsiteX1" fmla="*/ 1677933 w 1677933"/>
              <a:gd name="connsiteY1" fmla="*/ 0 h 1677933"/>
              <a:gd name="connsiteX2" fmla="*/ 1677933 w 1677933"/>
              <a:gd name="connsiteY2" fmla="*/ 1677933 h 1677933"/>
              <a:gd name="connsiteX3" fmla="*/ 0 w 1677933"/>
              <a:gd name="connsiteY3" fmla="*/ 1677933 h 1677933"/>
            </a:gdLst>
            <a:ahLst/>
            <a:cxnLst>
              <a:cxn ang="0">
                <a:pos x="connsiteX0" y="connsiteY0"/>
              </a:cxn>
              <a:cxn ang="0">
                <a:pos x="connsiteX1" y="connsiteY1"/>
              </a:cxn>
              <a:cxn ang="0">
                <a:pos x="connsiteX2" y="connsiteY2"/>
              </a:cxn>
              <a:cxn ang="0">
                <a:pos x="connsiteX3" y="connsiteY3"/>
              </a:cxn>
            </a:cxnLst>
            <a:rect l="l" t="t" r="r" b="b"/>
            <a:pathLst>
              <a:path w="1677933" h="1677933">
                <a:moveTo>
                  <a:pt x="1677933" y="0"/>
                </a:moveTo>
                <a:cubicBezTo>
                  <a:pt x="1677933" y="926697"/>
                  <a:pt x="926697" y="1677933"/>
                  <a:pt x="0" y="1677933"/>
                </a:cubicBezTo>
                <a:lnTo>
                  <a:pt x="0" y="0"/>
                </a:lnTo>
                <a:lnTo>
                  <a:pt x="1677933" y="0"/>
                </a:lnTo>
                <a:close/>
              </a:path>
            </a:pathLst>
          </a:custGeom>
          <a:gradFill rotWithShape="1">
            <a:gsLst>
              <a:gs pos="0">
                <a:srgbClr val="8064A2">
                  <a:hueOff val="0"/>
                  <a:satOff val="0"/>
                  <a:lumOff val="0"/>
                  <a:alphaOff val="0"/>
                  <a:satMod val="103000"/>
                  <a:lumMod val="102000"/>
                  <a:tint val="94000"/>
                </a:srgbClr>
              </a:gs>
              <a:gs pos="50000">
                <a:srgbClr val="8064A2">
                  <a:hueOff val="0"/>
                  <a:satOff val="0"/>
                  <a:lumOff val="0"/>
                  <a:alphaOff val="0"/>
                  <a:satMod val="110000"/>
                  <a:lumMod val="100000"/>
                  <a:shade val="100000"/>
                </a:srgbClr>
              </a:gs>
              <a:gs pos="100000">
                <a:srgbClr val="8064A2">
                  <a:hueOff val="0"/>
                  <a:satOff val="0"/>
                  <a:lumOff val="0"/>
                  <a:alphaOff val="0"/>
                  <a:lumMod val="99000"/>
                  <a:satMod val="120000"/>
                  <a:shade val="78000"/>
                </a:srgbClr>
              </a:gs>
            </a:gsLst>
            <a:lin ang="5400000" scaled="0"/>
          </a:gradFill>
          <a:ln>
            <a:noFill/>
          </a:ln>
          <a:effectLst/>
        </p:spPr>
        <p:txBody>
          <a:bodyPr spcFirstLastPara="0" vert="horz" wrap="square" lIns="163576" tIns="163577" rIns="655031" bIns="655031"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defRPr/>
            </a:pPr>
            <a:endParaRPr kumimoji="0" lang="en-US" sz="23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0" name="任意多边形: 形状 9"/>
          <p:cNvSpPr/>
          <p:nvPr/>
        </p:nvSpPr>
        <p:spPr>
          <a:xfrm>
            <a:off x="4439580" y="3911798"/>
            <a:ext cx="1677933" cy="1677933"/>
          </a:xfrm>
          <a:custGeom>
            <a:avLst/>
            <a:gdLst>
              <a:gd name="connsiteX0" fmla="*/ 0 w 1677933"/>
              <a:gd name="connsiteY0" fmla="*/ 1677933 h 1677933"/>
              <a:gd name="connsiteX1" fmla="*/ 1677933 w 1677933"/>
              <a:gd name="connsiteY1" fmla="*/ 0 h 1677933"/>
              <a:gd name="connsiteX2" fmla="*/ 1677933 w 1677933"/>
              <a:gd name="connsiteY2" fmla="*/ 1677933 h 1677933"/>
              <a:gd name="connsiteX3" fmla="*/ 0 w 1677933"/>
              <a:gd name="connsiteY3" fmla="*/ 1677933 h 1677933"/>
            </a:gdLst>
            <a:ahLst/>
            <a:cxnLst>
              <a:cxn ang="0">
                <a:pos x="connsiteX0" y="connsiteY0"/>
              </a:cxn>
              <a:cxn ang="0">
                <a:pos x="connsiteX1" y="connsiteY1"/>
              </a:cxn>
              <a:cxn ang="0">
                <a:pos x="connsiteX2" y="connsiteY2"/>
              </a:cxn>
              <a:cxn ang="0">
                <a:pos x="connsiteX3" y="connsiteY3"/>
              </a:cxn>
            </a:cxnLst>
            <a:rect l="l" t="t" r="r" b="b"/>
            <a:pathLst>
              <a:path w="1677933" h="1677933">
                <a:moveTo>
                  <a:pt x="1677933" y="1677933"/>
                </a:moveTo>
                <a:cubicBezTo>
                  <a:pt x="751236" y="1677933"/>
                  <a:pt x="0" y="926697"/>
                  <a:pt x="0" y="0"/>
                </a:cubicBezTo>
                <a:lnTo>
                  <a:pt x="1677933" y="0"/>
                </a:lnTo>
                <a:lnTo>
                  <a:pt x="1677933" y="1677933"/>
                </a:lnTo>
                <a:close/>
              </a:path>
            </a:pathLst>
          </a:custGeom>
          <a:gradFill rotWithShape="1">
            <a:gsLst>
              <a:gs pos="0">
                <a:srgbClr val="4BACC6">
                  <a:hueOff val="0"/>
                  <a:satOff val="0"/>
                  <a:lumOff val="0"/>
                  <a:alphaOff val="0"/>
                  <a:satMod val="103000"/>
                  <a:lumMod val="102000"/>
                  <a:tint val="94000"/>
                </a:srgbClr>
              </a:gs>
              <a:gs pos="50000">
                <a:srgbClr val="4BACC6">
                  <a:hueOff val="0"/>
                  <a:satOff val="0"/>
                  <a:lumOff val="0"/>
                  <a:alphaOff val="0"/>
                  <a:satMod val="110000"/>
                  <a:lumMod val="100000"/>
                  <a:shade val="100000"/>
                </a:srgbClr>
              </a:gs>
              <a:gs pos="100000">
                <a:srgbClr val="4BACC6">
                  <a:hueOff val="0"/>
                  <a:satOff val="0"/>
                  <a:lumOff val="0"/>
                  <a:alphaOff val="0"/>
                  <a:lumMod val="99000"/>
                  <a:satMod val="120000"/>
                  <a:shade val="78000"/>
                </a:srgbClr>
              </a:gs>
            </a:gsLst>
            <a:lin ang="5400000" scaled="0"/>
          </a:gradFill>
          <a:ln>
            <a:noFill/>
          </a:ln>
          <a:effectLst/>
        </p:spPr>
        <p:txBody>
          <a:bodyPr spcFirstLastPara="0" vert="horz" wrap="square" lIns="655031" tIns="163576" rIns="163576" bIns="655030"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defRPr/>
            </a:pPr>
            <a:endParaRPr kumimoji="0" lang="en-US" sz="23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1" name="箭头: 环形 10"/>
          <p:cNvSpPr/>
          <p:nvPr/>
        </p:nvSpPr>
        <p:spPr>
          <a:xfrm>
            <a:off x="5866598" y="3524284"/>
            <a:ext cx="579332" cy="503767"/>
          </a:xfrm>
          <a:prstGeom prst="circularArrow">
            <a:avLst/>
          </a:prstGeom>
          <a:gradFill rotWithShape="1">
            <a:gsLst>
              <a:gs pos="0">
                <a:srgbClr val="C0504D">
                  <a:tint val="40000"/>
                  <a:hueOff val="0"/>
                  <a:satOff val="0"/>
                  <a:lumOff val="0"/>
                  <a:alphaOff val="0"/>
                  <a:satMod val="103000"/>
                  <a:lumMod val="102000"/>
                  <a:tint val="94000"/>
                </a:srgbClr>
              </a:gs>
              <a:gs pos="50000">
                <a:srgbClr val="C0504D">
                  <a:tint val="40000"/>
                  <a:hueOff val="0"/>
                  <a:satOff val="0"/>
                  <a:lumOff val="0"/>
                  <a:alphaOff val="0"/>
                  <a:satMod val="110000"/>
                  <a:lumMod val="100000"/>
                  <a:shade val="100000"/>
                </a:srgbClr>
              </a:gs>
              <a:gs pos="100000">
                <a:srgbClr val="C0504D">
                  <a:tint val="40000"/>
                  <a:hueOff val="0"/>
                  <a:satOff val="0"/>
                  <a:lumOff val="0"/>
                  <a:alphaOff val="0"/>
                  <a:lumMod val="99000"/>
                  <a:satMod val="120000"/>
                  <a:shade val="78000"/>
                </a:srgbClr>
              </a:gs>
            </a:gsLst>
            <a:lin ang="5400000" scaled="0"/>
          </a:gradFill>
          <a:ln>
            <a:noFill/>
          </a:ln>
          <a:effectLst/>
        </p:spPr>
      </p:sp>
      <p:sp>
        <p:nvSpPr>
          <p:cNvPr id="12" name="箭头: 环形 11"/>
          <p:cNvSpPr/>
          <p:nvPr/>
        </p:nvSpPr>
        <p:spPr>
          <a:xfrm rot="10800000">
            <a:off x="5866598" y="3718041"/>
            <a:ext cx="579332" cy="503767"/>
          </a:xfrm>
          <a:prstGeom prst="circularArrow">
            <a:avLst/>
          </a:prstGeom>
          <a:gradFill rotWithShape="1">
            <a:gsLst>
              <a:gs pos="0">
                <a:srgbClr val="C0504D">
                  <a:tint val="40000"/>
                  <a:hueOff val="0"/>
                  <a:satOff val="0"/>
                  <a:lumOff val="0"/>
                  <a:alphaOff val="0"/>
                  <a:satMod val="103000"/>
                  <a:lumMod val="102000"/>
                  <a:tint val="94000"/>
                </a:srgbClr>
              </a:gs>
              <a:gs pos="50000">
                <a:srgbClr val="C0504D">
                  <a:tint val="40000"/>
                  <a:hueOff val="0"/>
                  <a:satOff val="0"/>
                  <a:lumOff val="0"/>
                  <a:alphaOff val="0"/>
                  <a:satMod val="110000"/>
                  <a:lumMod val="100000"/>
                  <a:shade val="100000"/>
                </a:srgbClr>
              </a:gs>
              <a:gs pos="100000">
                <a:srgbClr val="C0504D">
                  <a:tint val="40000"/>
                  <a:hueOff val="0"/>
                  <a:satOff val="0"/>
                  <a:lumOff val="0"/>
                  <a:alphaOff val="0"/>
                  <a:lumMod val="99000"/>
                  <a:satMod val="120000"/>
                  <a:shade val="78000"/>
                </a:srgbClr>
              </a:gs>
            </a:gsLst>
            <a:lin ang="5400000" scaled="0"/>
          </a:gradFill>
          <a:ln>
            <a:noFill/>
          </a:ln>
          <a:effectLst/>
        </p:spPr>
      </p:sp>
      <p:sp>
        <p:nvSpPr>
          <p:cNvPr id="13" name="矩形 12"/>
          <p:cNvSpPr/>
          <p:nvPr/>
        </p:nvSpPr>
        <p:spPr>
          <a:xfrm>
            <a:off x="4750554" y="2839972"/>
            <a:ext cx="1375160" cy="757130"/>
          </a:xfrm>
          <a:prstGeom prst="rect">
            <a:avLst/>
          </a:prstGeom>
        </p:spPr>
        <p:txBody>
          <a:bodyPr wrap="square">
            <a:spAutoFit/>
          </a:bodyPr>
          <a:lstStyle/>
          <a:p>
            <a:pPr algn="ctr" defTabSz="1022350">
              <a:lnSpc>
                <a:spcPct val="90000"/>
              </a:lnSpc>
              <a:spcBef>
                <a:spcPct val="0"/>
              </a:spcBef>
              <a:spcAft>
                <a:spcPct val="35000"/>
              </a:spcAft>
            </a:pPr>
            <a:r>
              <a:rPr lang="en-US" altLang="zh-CN" sz="2400" b="1" spc="130" dirty="0">
                <a:solidFill>
                  <a:prstClr val="white"/>
                </a:solidFill>
                <a:latin typeface="微软雅黑" panose="020B0503020204020204" pitchFamily="34" charset="-122"/>
                <a:ea typeface="黑体" panose="02010609060101010101" pitchFamily="49" charset="-122"/>
              </a:rPr>
              <a:t>Gas</a:t>
            </a:r>
            <a:r>
              <a:rPr lang="zh-CN" altLang="en-US" sz="2400" b="1" spc="130" dirty="0">
                <a:solidFill>
                  <a:prstClr val="white"/>
                </a:solidFill>
                <a:latin typeface="微软雅黑" panose="020B0503020204020204" pitchFamily="34" charset="-122"/>
                <a:ea typeface="黑体" panose="02010609060101010101" pitchFamily="49" charset="-122"/>
              </a:rPr>
              <a:t>的消耗</a:t>
            </a:r>
            <a:endParaRPr lang="en-US" altLang="zh-CN" sz="2400" b="1" spc="130" dirty="0">
              <a:solidFill>
                <a:prstClr val="white"/>
              </a:solidFill>
              <a:latin typeface="Arial" panose="020B0604020202020204"/>
              <a:ea typeface="黑体" panose="02010609060101010101" pitchFamily="49" charset="-122"/>
            </a:endParaRPr>
          </a:p>
        </p:txBody>
      </p:sp>
      <p:sp>
        <p:nvSpPr>
          <p:cNvPr id="14" name="矩形 13"/>
          <p:cNvSpPr/>
          <p:nvPr/>
        </p:nvSpPr>
        <p:spPr>
          <a:xfrm>
            <a:off x="4773484" y="4207894"/>
            <a:ext cx="1375160" cy="757130"/>
          </a:xfrm>
          <a:prstGeom prst="rect">
            <a:avLst/>
          </a:prstGeom>
        </p:spPr>
        <p:txBody>
          <a:bodyPr wrap="square">
            <a:spAutoFit/>
          </a:bodyPr>
          <a:lstStyle/>
          <a:p>
            <a:pPr algn="ctr" defTabSz="1022350">
              <a:lnSpc>
                <a:spcPct val="90000"/>
              </a:lnSpc>
              <a:spcBef>
                <a:spcPct val="0"/>
              </a:spcBef>
              <a:spcAft>
                <a:spcPct val="35000"/>
              </a:spcAft>
            </a:pPr>
            <a:r>
              <a:rPr lang="zh-CN" altLang="en-US" sz="2400" b="1" spc="130" dirty="0">
                <a:solidFill>
                  <a:prstClr val="white"/>
                </a:solidFill>
                <a:latin typeface="微软雅黑" panose="020B0503020204020204" pitchFamily="34" charset="-122"/>
                <a:ea typeface="黑体" panose="02010609060101010101" pitchFamily="49" charset="-122"/>
              </a:rPr>
              <a:t>状态转换函数</a:t>
            </a:r>
            <a:endParaRPr lang="en-US" altLang="zh-CN" sz="2400" b="1" spc="130" dirty="0">
              <a:solidFill>
                <a:prstClr val="white"/>
              </a:solidFill>
              <a:latin typeface="Arial" panose="020B0604020202020204"/>
              <a:ea typeface="黑体" panose="02010609060101010101" pitchFamily="49" charset="-122"/>
            </a:endParaRPr>
          </a:p>
        </p:txBody>
      </p:sp>
      <p:sp>
        <p:nvSpPr>
          <p:cNvPr id="15" name="矩形 14"/>
          <p:cNvSpPr/>
          <p:nvPr/>
        </p:nvSpPr>
        <p:spPr>
          <a:xfrm>
            <a:off x="6094800" y="4207894"/>
            <a:ext cx="1525199" cy="1089529"/>
          </a:xfrm>
          <a:prstGeom prst="rect">
            <a:avLst/>
          </a:prstGeom>
        </p:spPr>
        <p:txBody>
          <a:bodyPr wrap="square">
            <a:spAutoFit/>
          </a:bodyPr>
          <a:lstStyle/>
          <a:p>
            <a:pPr algn="ctr" defTabSz="1022350">
              <a:lnSpc>
                <a:spcPct val="90000"/>
              </a:lnSpc>
              <a:spcBef>
                <a:spcPct val="0"/>
              </a:spcBef>
              <a:spcAft>
                <a:spcPct val="35000"/>
              </a:spcAft>
            </a:pPr>
            <a:r>
              <a:rPr lang="zh-CN" altLang="en-US" sz="2400" b="1" spc="130" dirty="0">
                <a:solidFill>
                  <a:prstClr val="white"/>
                </a:solidFill>
                <a:latin typeface="微软雅黑" panose="020B0503020204020204" pitchFamily="34" charset="-122"/>
                <a:ea typeface="黑体" panose="02010609060101010101" pitchFamily="49" charset="-122"/>
              </a:rPr>
              <a:t>区块链系统状态验证</a:t>
            </a:r>
            <a:endParaRPr lang="en-US" altLang="zh-CN" sz="2400" b="1" spc="130" dirty="0">
              <a:solidFill>
                <a:prstClr val="white"/>
              </a:solidFill>
              <a:latin typeface="Arial" panose="020B0604020202020204"/>
              <a:ea typeface="黑体" panose="02010609060101010101" pitchFamily="49" charset="-122"/>
            </a:endParaRPr>
          </a:p>
        </p:txBody>
      </p:sp>
      <p:sp>
        <p:nvSpPr>
          <p:cNvPr id="16" name="矩形 15"/>
          <p:cNvSpPr/>
          <p:nvPr/>
        </p:nvSpPr>
        <p:spPr>
          <a:xfrm>
            <a:off x="6094801" y="2821062"/>
            <a:ext cx="1677932" cy="757130"/>
          </a:xfrm>
          <a:prstGeom prst="rect">
            <a:avLst/>
          </a:prstGeom>
        </p:spPr>
        <p:txBody>
          <a:bodyPr wrap="square">
            <a:spAutoFit/>
          </a:bodyPr>
          <a:lstStyle/>
          <a:p>
            <a:pPr algn="ctr" defTabSz="1022350">
              <a:lnSpc>
                <a:spcPct val="90000"/>
              </a:lnSpc>
              <a:spcBef>
                <a:spcPct val="0"/>
              </a:spcBef>
              <a:spcAft>
                <a:spcPct val="35000"/>
              </a:spcAft>
            </a:pPr>
            <a:r>
              <a:rPr lang="zh-CN" altLang="en-US" sz="2400" b="1" spc="130" dirty="0">
                <a:solidFill>
                  <a:prstClr val="white"/>
                </a:solidFill>
                <a:latin typeface="微软雅黑" panose="020B0503020204020204" pitchFamily="34" charset="-122"/>
                <a:ea typeface="黑体" panose="02010609060101010101" pitchFamily="49" charset="-122"/>
              </a:rPr>
              <a:t>虚拟机运行环境</a:t>
            </a:r>
            <a:endParaRPr lang="en-US" altLang="zh-CN" sz="2400" b="1" spc="130" dirty="0">
              <a:solidFill>
                <a:prstClr val="white"/>
              </a:solidFill>
              <a:latin typeface="Arial" panose="020B0604020202020204"/>
              <a:ea typeface="黑体" panose="02010609060101010101" pitchFamily="49" charset="-122"/>
            </a:endParaRPr>
          </a:p>
        </p:txBody>
      </p:sp>
      <p:sp>
        <p:nvSpPr>
          <p:cNvPr id="17" name="矩形 16"/>
          <p:cNvSpPr/>
          <p:nvPr/>
        </p:nvSpPr>
        <p:spPr>
          <a:xfrm>
            <a:off x="2134979" y="1406104"/>
            <a:ext cx="3244629" cy="1463478"/>
          </a:xfrm>
          <a:prstGeom prst="rect">
            <a:avLst/>
          </a:prstGeom>
        </p:spPr>
        <p:txBody>
          <a:bodyPr wrap="square">
            <a:spAutoFit/>
          </a:bodyPr>
          <a:lstStyle/>
          <a:p>
            <a:pPr marL="0" lvl="1" defTabSz="533400">
              <a:lnSpc>
                <a:spcPct val="90000"/>
              </a:lnSpc>
              <a:spcBef>
                <a:spcPct val="0"/>
              </a:spcBef>
              <a:spcAft>
                <a:spcPct val="15000"/>
              </a:spcAft>
            </a:pPr>
            <a:r>
              <a:rPr lang="zh-CN" altLang="en-US" dirty="0">
                <a:solidFill>
                  <a:srgbClr val="8064A2">
                    <a:lumMod val="10000"/>
                  </a:srgbClr>
                </a:solidFill>
                <a:latin typeface="微软雅黑" panose="020B0503020204020204" pitchFamily="34" charset="-122"/>
                <a:ea typeface="黑体" panose="02010609060101010101" pitchFamily="49" charset="-122"/>
              </a:rPr>
              <a:t>虚拟机内部</a:t>
            </a:r>
            <a:r>
              <a:rPr lang="en-US" altLang="zh-CN" dirty="0">
                <a:solidFill>
                  <a:srgbClr val="8064A2">
                    <a:lumMod val="10000"/>
                  </a:srgbClr>
                </a:solidFill>
                <a:latin typeface="微软雅黑" panose="020B0503020204020204" pitchFamily="34" charset="-122"/>
                <a:ea typeface="黑体" panose="02010609060101010101" pitchFamily="49" charset="-122"/>
              </a:rPr>
              <a:t>Gas</a:t>
            </a:r>
            <a:r>
              <a:rPr lang="zh-CN" altLang="en-US" dirty="0">
                <a:solidFill>
                  <a:srgbClr val="8064A2">
                    <a:lumMod val="10000"/>
                  </a:srgbClr>
                </a:solidFill>
                <a:latin typeface="微软雅黑" panose="020B0503020204020204" pitchFamily="34" charset="-122"/>
                <a:ea typeface="黑体" panose="02010609060101010101" pitchFamily="49" charset="-122"/>
              </a:rPr>
              <a:t>消耗的三种情况</a:t>
            </a:r>
            <a:endParaRPr lang="en-US" altLang="zh-CN" dirty="0">
              <a:solidFill>
                <a:srgbClr val="8064A2">
                  <a:lumMod val="10000"/>
                </a:srgbClr>
              </a:solidFill>
              <a:latin typeface="微软雅黑" panose="020B0503020204020204" pitchFamily="34" charset="-122"/>
              <a:ea typeface="黑体" panose="02010609060101010101" pitchFamily="49" charset="-122"/>
            </a:endParaRPr>
          </a:p>
          <a:p>
            <a:pPr marL="114300" lvl="1" indent="-114300" defTabSz="533400">
              <a:lnSpc>
                <a:spcPct val="90000"/>
              </a:lnSpc>
              <a:spcBef>
                <a:spcPct val="0"/>
              </a:spcBef>
              <a:spcAft>
                <a:spcPct val="15000"/>
              </a:spcAft>
              <a:buFontTx/>
              <a:buChar char="•"/>
            </a:pPr>
            <a:r>
              <a:rPr lang="zh-CN" altLang="en-US" dirty="0">
                <a:solidFill>
                  <a:srgbClr val="8064A2">
                    <a:lumMod val="10000"/>
                  </a:srgbClr>
                </a:solidFill>
                <a:latin typeface="微软雅黑" panose="020B0503020204020204" pitchFamily="34" charset="-122"/>
                <a:ea typeface="黑体" panose="02010609060101010101" pitchFamily="49" charset="-122"/>
              </a:rPr>
              <a:t>执行特定的内部抽象操作</a:t>
            </a:r>
            <a:endParaRPr lang="en-US" altLang="zh-CN" dirty="0">
              <a:solidFill>
                <a:srgbClr val="8064A2">
                  <a:lumMod val="10000"/>
                </a:srgbClr>
              </a:solidFill>
              <a:latin typeface="微软雅黑" panose="020B0503020204020204" pitchFamily="34" charset="-122"/>
              <a:ea typeface="黑体" panose="02010609060101010101" pitchFamily="49" charset="-122"/>
            </a:endParaRPr>
          </a:p>
          <a:p>
            <a:pPr marL="114300" lvl="1" indent="-114300" defTabSz="533400">
              <a:lnSpc>
                <a:spcPct val="90000"/>
              </a:lnSpc>
              <a:spcBef>
                <a:spcPct val="0"/>
              </a:spcBef>
              <a:spcAft>
                <a:spcPct val="15000"/>
              </a:spcAft>
              <a:buFontTx/>
              <a:buChar char="•"/>
            </a:pPr>
            <a:r>
              <a:rPr lang="zh-CN" altLang="en-US" dirty="0">
                <a:solidFill>
                  <a:srgbClr val="8064A2">
                    <a:lumMod val="10000"/>
                  </a:srgbClr>
                </a:solidFill>
                <a:latin typeface="微软雅黑" panose="020B0503020204020204" pitchFamily="34" charset="-122"/>
                <a:ea typeface="黑体" panose="02010609060101010101" pitchFamily="49" charset="-122"/>
              </a:rPr>
              <a:t>从属消息调用或合约创建</a:t>
            </a:r>
            <a:endParaRPr lang="en-US" altLang="zh-CN" dirty="0">
              <a:solidFill>
                <a:srgbClr val="8064A2">
                  <a:lumMod val="10000"/>
                </a:srgbClr>
              </a:solidFill>
              <a:latin typeface="微软雅黑" panose="020B0503020204020204" pitchFamily="34" charset="-122"/>
              <a:ea typeface="黑体" panose="02010609060101010101" pitchFamily="49" charset="-122"/>
            </a:endParaRPr>
          </a:p>
          <a:p>
            <a:pPr marL="114300" lvl="1" indent="-114300" defTabSz="533400">
              <a:lnSpc>
                <a:spcPct val="90000"/>
              </a:lnSpc>
              <a:spcBef>
                <a:spcPct val="0"/>
              </a:spcBef>
              <a:spcAft>
                <a:spcPct val="15000"/>
              </a:spcAft>
              <a:buFontTx/>
              <a:buChar char="•"/>
            </a:pPr>
            <a:r>
              <a:rPr lang="zh-CN" altLang="en-US" dirty="0">
                <a:solidFill>
                  <a:srgbClr val="8064A2">
                    <a:lumMod val="10000"/>
                  </a:srgbClr>
                </a:solidFill>
                <a:latin typeface="微软雅黑" panose="020B0503020204020204" pitchFamily="34" charset="-122"/>
                <a:ea typeface="黑体" panose="02010609060101010101" pitchFamily="49" charset="-122"/>
              </a:rPr>
              <a:t>增加账户内存使用量</a:t>
            </a:r>
            <a:endParaRPr lang="en-US" altLang="zh-CN" dirty="0">
              <a:solidFill>
                <a:srgbClr val="8064A2">
                  <a:lumMod val="10000"/>
                </a:srgbClr>
              </a:solidFill>
              <a:latin typeface="微软雅黑" panose="020B0503020204020204" pitchFamily="34" charset="-122"/>
              <a:ea typeface="黑体" panose="02010609060101010101" pitchFamily="49" charset="-122"/>
            </a:endParaRPr>
          </a:p>
        </p:txBody>
      </p:sp>
      <p:sp>
        <p:nvSpPr>
          <p:cNvPr id="18" name="矩形 17"/>
          <p:cNvSpPr/>
          <p:nvPr/>
        </p:nvSpPr>
        <p:spPr>
          <a:xfrm>
            <a:off x="2143852" y="3997883"/>
            <a:ext cx="3393112" cy="2336024"/>
          </a:xfrm>
          <a:prstGeom prst="rect">
            <a:avLst/>
          </a:prstGeom>
        </p:spPr>
        <p:txBody>
          <a:bodyPr wrap="square">
            <a:spAutoFit/>
          </a:bodyPr>
          <a:lstStyle/>
          <a:p>
            <a:pPr marL="0" lvl="1" defTabSz="533400">
              <a:lnSpc>
                <a:spcPct val="90000"/>
              </a:lnSpc>
              <a:spcBef>
                <a:spcPct val="0"/>
              </a:spcBef>
              <a:spcAft>
                <a:spcPct val="15000"/>
              </a:spcAft>
            </a:pPr>
            <a:r>
              <a:rPr lang="zh-CN" altLang="en-US" dirty="0">
                <a:solidFill>
                  <a:prstClr val="black"/>
                </a:solidFill>
                <a:latin typeface="微软雅黑" panose="020B0503020204020204" pitchFamily="34" charset="-122"/>
                <a:ea typeface="黑体" panose="02010609060101010101" pitchFamily="49" charset="-122"/>
              </a:rPr>
              <a:t>整个系统的状态转换</a:t>
            </a:r>
            <a:endParaRPr lang="en-US" altLang="zh-CN" dirty="0">
              <a:solidFill>
                <a:prstClr val="black"/>
              </a:solidFill>
              <a:latin typeface="微软雅黑" panose="020B0503020204020204" pitchFamily="34" charset="-122"/>
              <a:ea typeface="黑体" panose="02010609060101010101" pitchFamily="49" charset="-122"/>
            </a:endParaRPr>
          </a:p>
          <a:p>
            <a:pPr marL="0" lvl="1" defTabSz="533400">
              <a:lnSpc>
                <a:spcPct val="90000"/>
              </a:lnSpc>
              <a:spcBef>
                <a:spcPct val="0"/>
              </a:spcBef>
              <a:spcAft>
                <a:spcPct val="15000"/>
              </a:spcAft>
            </a:pPr>
            <a:r>
              <a:rPr lang="zh-CN" altLang="en-US" dirty="0">
                <a:solidFill>
                  <a:prstClr val="black"/>
                </a:solidFill>
                <a:latin typeface="微软雅黑" panose="020B0503020204020204" pitchFamily="34" charset="-122"/>
                <a:ea typeface="黑体" panose="02010609060101010101" pitchFamily="49" charset="-122"/>
              </a:rPr>
              <a:t>是一个不断地迭代系统</a:t>
            </a:r>
            <a:endParaRPr lang="en-US" altLang="zh-CN" dirty="0">
              <a:solidFill>
                <a:prstClr val="black"/>
              </a:solidFill>
              <a:latin typeface="微软雅黑" panose="020B0503020204020204" pitchFamily="34" charset="-122"/>
              <a:ea typeface="黑体" panose="02010609060101010101" pitchFamily="49" charset="-122"/>
            </a:endParaRPr>
          </a:p>
          <a:p>
            <a:pPr marL="0" lvl="1" defTabSz="533400">
              <a:lnSpc>
                <a:spcPct val="90000"/>
              </a:lnSpc>
              <a:spcBef>
                <a:spcPct val="0"/>
              </a:spcBef>
              <a:spcAft>
                <a:spcPct val="15000"/>
              </a:spcAft>
            </a:pPr>
            <a:r>
              <a:rPr lang="zh-CN" altLang="en-US" dirty="0">
                <a:solidFill>
                  <a:prstClr val="black"/>
                </a:solidFill>
                <a:latin typeface="微软雅黑" panose="020B0503020204020204" pitchFamily="34" charset="-122"/>
                <a:ea typeface="黑体" panose="02010609060101010101" pitchFamily="49" charset="-122"/>
              </a:rPr>
              <a:t>和虚拟机临时状态的过</a:t>
            </a:r>
            <a:endParaRPr lang="en-US" altLang="zh-CN" dirty="0">
              <a:solidFill>
                <a:prstClr val="black"/>
              </a:solidFill>
              <a:latin typeface="微软雅黑" panose="020B0503020204020204" pitchFamily="34" charset="-122"/>
              <a:ea typeface="黑体" panose="02010609060101010101" pitchFamily="49" charset="-122"/>
            </a:endParaRPr>
          </a:p>
          <a:p>
            <a:pPr marL="0" lvl="1" defTabSz="533400">
              <a:lnSpc>
                <a:spcPct val="90000"/>
              </a:lnSpc>
              <a:spcBef>
                <a:spcPct val="0"/>
              </a:spcBef>
              <a:spcAft>
                <a:spcPct val="15000"/>
              </a:spcAft>
            </a:pPr>
            <a:r>
              <a:rPr lang="zh-CN" altLang="en-US" dirty="0">
                <a:solidFill>
                  <a:prstClr val="black"/>
                </a:solidFill>
                <a:latin typeface="微软雅黑" panose="020B0503020204020204" pitchFamily="34" charset="-122"/>
                <a:ea typeface="黑体" panose="02010609060101010101" pitchFamily="49" charset="-122"/>
              </a:rPr>
              <a:t>程，迭代终止条件为：</a:t>
            </a:r>
            <a:endParaRPr lang="en-US" altLang="zh-CN" dirty="0">
              <a:solidFill>
                <a:prstClr val="black"/>
              </a:solidFill>
              <a:latin typeface="微软雅黑" panose="020B0503020204020204" pitchFamily="34" charset="-122"/>
              <a:ea typeface="黑体" panose="02010609060101010101" pitchFamily="49" charset="-122"/>
            </a:endParaRPr>
          </a:p>
          <a:p>
            <a:pPr marL="114300" lvl="1" indent="-114300" defTabSz="533400">
              <a:lnSpc>
                <a:spcPct val="90000"/>
              </a:lnSpc>
              <a:spcBef>
                <a:spcPct val="0"/>
              </a:spcBef>
              <a:spcAft>
                <a:spcPct val="15000"/>
              </a:spcAft>
              <a:buFontTx/>
              <a:buChar char="•"/>
            </a:pPr>
            <a:r>
              <a:rPr lang="zh-CN" altLang="en-US" dirty="0">
                <a:solidFill>
                  <a:prstClr val="black"/>
                </a:solidFill>
                <a:latin typeface="微软雅黑" panose="020B0503020204020204" pitchFamily="34" charset="-122"/>
                <a:ea typeface="黑体" panose="02010609060101010101" pitchFamily="49" charset="-122"/>
              </a:rPr>
              <a:t>系统状态是否出现异常而使</a:t>
            </a:r>
            <a:endParaRPr lang="en-US" altLang="zh-CN" dirty="0">
              <a:solidFill>
                <a:prstClr val="black"/>
              </a:solidFill>
              <a:latin typeface="微软雅黑" panose="020B0503020204020204" pitchFamily="34" charset="-122"/>
              <a:ea typeface="黑体" panose="02010609060101010101" pitchFamily="49" charset="-122"/>
            </a:endParaRPr>
          </a:p>
          <a:p>
            <a:pPr marL="0" lvl="1" defTabSz="533400">
              <a:lnSpc>
                <a:spcPct val="90000"/>
              </a:lnSpc>
              <a:spcBef>
                <a:spcPct val="0"/>
              </a:spcBef>
              <a:spcAft>
                <a:spcPct val="15000"/>
              </a:spcAft>
            </a:pPr>
            <a:r>
              <a:rPr lang="zh-CN" altLang="en-US" dirty="0">
                <a:solidFill>
                  <a:prstClr val="black"/>
                </a:solidFill>
                <a:latin typeface="微软雅黑" panose="020B0503020204020204" pitchFamily="34" charset="-122"/>
                <a:ea typeface="黑体" panose="02010609060101010101" pitchFamily="49" charset="-122"/>
              </a:rPr>
              <a:t>虚拟机停止工作，如</a:t>
            </a:r>
            <a:r>
              <a:rPr lang="en-US" altLang="zh-CN" dirty="0">
                <a:solidFill>
                  <a:prstClr val="black"/>
                </a:solidFill>
                <a:latin typeface="微软雅黑" panose="020B0503020204020204" pitchFamily="34" charset="-122"/>
                <a:ea typeface="黑体" panose="02010609060101010101" pitchFamily="49" charset="-122"/>
              </a:rPr>
              <a:t>Gas</a:t>
            </a:r>
            <a:r>
              <a:rPr lang="zh-CN" altLang="en-US" dirty="0">
                <a:solidFill>
                  <a:prstClr val="black"/>
                </a:solidFill>
                <a:latin typeface="微软雅黑" panose="020B0503020204020204" pitchFamily="34" charset="-122"/>
                <a:ea typeface="黑体" panose="02010609060101010101" pitchFamily="49" charset="-122"/>
              </a:rPr>
              <a:t>不足、指令无效</a:t>
            </a:r>
            <a:endParaRPr lang="en-US" altLang="zh-CN" dirty="0">
              <a:solidFill>
                <a:prstClr val="black"/>
              </a:solidFill>
              <a:latin typeface="微软雅黑" panose="020B0503020204020204" pitchFamily="34" charset="-122"/>
              <a:ea typeface="黑体" panose="02010609060101010101" pitchFamily="49" charset="-122"/>
            </a:endParaRPr>
          </a:p>
          <a:p>
            <a:pPr marL="114300" lvl="1" indent="-114300" defTabSz="533400">
              <a:lnSpc>
                <a:spcPct val="90000"/>
              </a:lnSpc>
              <a:spcBef>
                <a:spcPct val="0"/>
              </a:spcBef>
              <a:spcAft>
                <a:spcPct val="15000"/>
              </a:spcAft>
              <a:buFontTx/>
              <a:buChar char="•"/>
            </a:pPr>
            <a:r>
              <a:rPr lang="zh-CN" altLang="en-US" dirty="0">
                <a:solidFill>
                  <a:prstClr val="black"/>
                </a:solidFill>
                <a:latin typeface="微软雅黑" panose="020B0503020204020204" pitchFamily="34" charset="-122"/>
                <a:ea typeface="黑体" panose="02010609060101010101" pitchFamily="49" charset="-122"/>
              </a:rPr>
              <a:t>虚拟机在正常状态下停止工作</a:t>
            </a:r>
            <a:endParaRPr lang="en-US" altLang="zh-CN" dirty="0">
              <a:solidFill>
                <a:prstClr val="black"/>
              </a:solidFill>
              <a:latin typeface="微软雅黑" panose="020B0503020204020204" pitchFamily="34" charset="-122"/>
              <a:ea typeface="黑体" panose="02010609060101010101" pitchFamily="49" charset="-122"/>
            </a:endParaRPr>
          </a:p>
        </p:txBody>
      </p:sp>
      <p:sp>
        <p:nvSpPr>
          <p:cNvPr id="19" name="矩形 18"/>
          <p:cNvSpPr/>
          <p:nvPr/>
        </p:nvSpPr>
        <p:spPr>
          <a:xfrm>
            <a:off x="6445930" y="4129411"/>
            <a:ext cx="3779805" cy="2294474"/>
          </a:xfrm>
          <a:prstGeom prst="rect">
            <a:avLst/>
          </a:prstGeom>
        </p:spPr>
        <p:txBody>
          <a:bodyPr wrap="square">
            <a:spAutoFit/>
          </a:bodyPr>
          <a:lstStyle/>
          <a:p>
            <a:pPr marL="285750" lvl="1" indent="-285750" algn="r" defTabSz="533400">
              <a:lnSpc>
                <a:spcPct val="90000"/>
              </a:lnSpc>
              <a:spcBef>
                <a:spcPct val="0"/>
              </a:spcBef>
              <a:spcAft>
                <a:spcPct val="15000"/>
              </a:spcAft>
              <a:buFont typeface="Arial" panose="020B0604020202020204" pitchFamily="34" charset="0"/>
              <a:buChar char="•"/>
            </a:pPr>
            <a:r>
              <a:rPr lang="zh-CN" altLang="en-US" dirty="0">
                <a:solidFill>
                  <a:prstClr val="black"/>
                </a:solidFill>
                <a:latin typeface="微软雅黑" panose="020B0503020204020204" pitchFamily="34" charset="-122"/>
                <a:ea typeface="黑体" panose="02010609060101010101" pitchFamily="49" charset="-122"/>
              </a:rPr>
              <a:t>验证新区块链的</a:t>
            </a:r>
            <a:endParaRPr lang="en-US" altLang="zh-CN" dirty="0">
              <a:solidFill>
                <a:prstClr val="black"/>
              </a:solidFill>
              <a:latin typeface="微软雅黑" panose="020B0503020204020204" pitchFamily="34" charset="-122"/>
              <a:ea typeface="黑体" panose="02010609060101010101" pitchFamily="49" charset="-122"/>
            </a:endParaRPr>
          </a:p>
          <a:p>
            <a:pPr marL="0" lvl="1" algn="r" defTabSz="533400">
              <a:lnSpc>
                <a:spcPct val="90000"/>
              </a:lnSpc>
              <a:spcBef>
                <a:spcPct val="0"/>
              </a:spcBef>
              <a:spcAft>
                <a:spcPct val="15000"/>
              </a:spcAft>
            </a:pPr>
            <a:r>
              <a:rPr lang="en-US" altLang="zh-CN" dirty="0" err="1">
                <a:solidFill>
                  <a:prstClr val="black"/>
                </a:solidFill>
                <a:latin typeface="微软雅黑" panose="020B0503020204020204" pitchFamily="34" charset="-122"/>
                <a:ea typeface="黑体" panose="02010609060101010101" pitchFamily="49" charset="-122"/>
              </a:rPr>
              <a:t>ommer</a:t>
            </a:r>
            <a:r>
              <a:rPr lang="zh-CN" altLang="en-US" dirty="0">
                <a:solidFill>
                  <a:prstClr val="black"/>
                </a:solidFill>
                <a:latin typeface="微软雅黑" panose="020B0503020204020204" pitchFamily="34" charset="-122"/>
                <a:ea typeface="黑体" panose="02010609060101010101" pitchFamily="49" charset="-122"/>
              </a:rPr>
              <a:t>区块的有效性</a:t>
            </a:r>
            <a:endParaRPr lang="en-US" altLang="zh-CN" dirty="0">
              <a:solidFill>
                <a:prstClr val="black"/>
              </a:solidFill>
              <a:latin typeface="微软雅黑" panose="020B0503020204020204" pitchFamily="34" charset="-122"/>
              <a:ea typeface="黑体" panose="02010609060101010101" pitchFamily="49" charset="-122"/>
            </a:endParaRPr>
          </a:p>
          <a:p>
            <a:pPr marL="285750" lvl="1" indent="-285750" algn="r" defTabSz="533400">
              <a:lnSpc>
                <a:spcPct val="90000"/>
              </a:lnSpc>
              <a:spcBef>
                <a:spcPct val="0"/>
              </a:spcBef>
              <a:spcAft>
                <a:spcPct val="15000"/>
              </a:spcAft>
              <a:buFont typeface="Arial" panose="020B0604020202020204" pitchFamily="34" charset="0"/>
              <a:buChar char="•"/>
            </a:pPr>
            <a:r>
              <a:rPr lang="zh-CN" altLang="en-US" dirty="0">
                <a:solidFill>
                  <a:prstClr val="black"/>
                </a:solidFill>
                <a:latin typeface="微软雅黑" panose="020B0503020204020204" pitchFamily="34" charset="-122"/>
                <a:ea typeface="黑体" panose="02010609060101010101" pitchFamily="49" charset="-122"/>
              </a:rPr>
              <a:t>验证新区快中所包</a:t>
            </a:r>
            <a:endParaRPr lang="en-US" altLang="zh-CN" dirty="0">
              <a:solidFill>
                <a:prstClr val="black"/>
              </a:solidFill>
              <a:latin typeface="微软雅黑" panose="020B0503020204020204" pitchFamily="34" charset="-122"/>
              <a:ea typeface="黑体" panose="02010609060101010101" pitchFamily="49" charset="-122"/>
            </a:endParaRPr>
          </a:p>
          <a:p>
            <a:pPr marL="0" lvl="1" algn="r" defTabSz="533400">
              <a:lnSpc>
                <a:spcPct val="90000"/>
              </a:lnSpc>
              <a:spcBef>
                <a:spcPct val="0"/>
              </a:spcBef>
              <a:spcAft>
                <a:spcPct val="15000"/>
              </a:spcAft>
            </a:pPr>
            <a:r>
              <a:rPr lang="zh-CN" altLang="en-US" dirty="0">
                <a:solidFill>
                  <a:prstClr val="black"/>
                </a:solidFill>
                <a:latin typeface="微软雅黑" panose="020B0503020204020204" pitchFamily="34" charset="-122"/>
                <a:ea typeface="黑体" panose="02010609060101010101" pitchFamily="49" charset="-122"/>
              </a:rPr>
              <a:t>含的交易的有效性</a:t>
            </a:r>
            <a:endParaRPr lang="en-US" altLang="zh-CN" dirty="0">
              <a:solidFill>
                <a:prstClr val="black"/>
              </a:solidFill>
              <a:latin typeface="微软雅黑" panose="020B0503020204020204" pitchFamily="34" charset="-122"/>
              <a:ea typeface="黑体" panose="02010609060101010101" pitchFamily="49" charset="-122"/>
            </a:endParaRPr>
          </a:p>
          <a:p>
            <a:pPr marL="285750" lvl="1" indent="-285750" algn="r" defTabSz="533400">
              <a:lnSpc>
                <a:spcPct val="90000"/>
              </a:lnSpc>
              <a:spcBef>
                <a:spcPct val="0"/>
              </a:spcBef>
              <a:spcAft>
                <a:spcPct val="15000"/>
              </a:spcAft>
              <a:buFont typeface="Arial" panose="020B0604020202020204" pitchFamily="34" charset="0"/>
              <a:buChar char="•"/>
            </a:pPr>
            <a:r>
              <a:rPr lang="zh-CN" altLang="en-US" dirty="0">
                <a:solidFill>
                  <a:prstClr val="black"/>
                </a:solidFill>
                <a:latin typeface="微软雅黑" panose="020B0503020204020204" pitchFamily="34" charset="-122"/>
                <a:ea typeface="黑体" panose="02010609060101010101" pitchFamily="49" charset="-122"/>
              </a:rPr>
              <a:t>对相关矿工发放奖励</a:t>
            </a:r>
            <a:endParaRPr lang="en-US" altLang="zh-CN" dirty="0">
              <a:solidFill>
                <a:prstClr val="black"/>
              </a:solidFill>
              <a:latin typeface="微软雅黑" panose="020B0503020204020204" pitchFamily="34" charset="-122"/>
              <a:ea typeface="黑体" panose="02010609060101010101" pitchFamily="49" charset="-122"/>
            </a:endParaRPr>
          </a:p>
          <a:p>
            <a:pPr marL="285750" lvl="1" indent="-285750" algn="r" defTabSz="533400">
              <a:lnSpc>
                <a:spcPct val="90000"/>
              </a:lnSpc>
              <a:spcBef>
                <a:spcPct val="0"/>
              </a:spcBef>
              <a:spcAft>
                <a:spcPct val="15000"/>
              </a:spcAft>
              <a:buFont typeface="Arial" panose="020B0604020202020204" pitchFamily="34" charset="0"/>
              <a:buChar char="•"/>
            </a:pPr>
            <a:r>
              <a:rPr lang="zh-CN" altLang="en-US" dirty="0">
                <a:solidFill>
                  <a:prstClr val="black"/>
                </a:solidFill>
                <a:latin typeface="微软雅黑" panose="020B0503020204020204" pitchFamily="34" charset="-122"/>
                <a:ea typeface="黑体" panose="02010609060101010101" pitchFamily="49" charset="-122"/>
              </a:rPr>
              <a:t>验证新区块链的工作量证明，确认将新区快连接到权威区块链上，并将系统更新到最新状态</a:t>
            </a:r>
            <a:endParaRPr lang="en-US" altLang="zh-CN" dirty="0">
              <a:solidFill>
                <a:prstClr val="black"/>
              </a:solidFill>
              <a:latin typeface="微软雅黑" panose="020B0503020204020204" pitchFamily="34"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0" name="矩形 19">
                <a:extLst/>
              </p:cNvPr>
              <p:cNvSpPr/>
              <p:nvPr/>
            </p:nvSpPr>
            <p:spPr>
              <a:xfrm>
                <a:off x="4950130" y="1107032"/>
                <a:ext cx="5491836" cy="3250121"/>
              </a:xfrm>
              <a:prstGeom prst="rect">
                <a:avLst/>
              </a:prstGeom>
            </p:spPr>
            <p:txBody>
              <a:bodyPr wrap="square">
                <a:spAutoFit/>
              </a:bodyPr>
              <a:lstStyle/>
              <a:p>
                <a:pPr marL="0" lvl="1" algn="r" defTabSz="533400">
                  <a:lnSpc>
                    <a:spcPct val="90000"/>
                  </a:lnSpc>
                  <a:spcBef>
                    <a:spcPct val="0"/>
                  </a:spcBef>
                  <a:spcAft>
                    <a:spcPct val="15000"/>
                  </a:spcAft>
                </a:pPr>
                <a:r>
                  <a:rPr lang="zh-CN" altLang="en-US" dirty="0">
                    <a:solidFill>
                      <a:prstClr val="black"/>
                    </a:solidFill>
                    <a:latin typeface="Arial"/>
                    <a:ea typeface="黑体" panose="02010609060101010101" pitchFamily="49" charset="-122"/>
                  </a:rPr>
                  <a:t>以太坊的状态转换定义为以下公式：</a:t>
                </a:r>
                <a:endParaRPr lang="en-US" altLang="zh-CN" dirty="0">
                  <a:solidFill>
                    <a:prstClr val="black"/>
                  </a:solidFill>
                  <a:latin typeface="Arial"/>
                  <a:ea typeface="黑体" panose="02010609060101010101" pitchFamily="49" charset="-122"/>
                </a:endParaRPr>
              </a:p>
              <a:p>
                <a:pPr marL="0" lvl="1" algn="r" defTabSz="533400">
                  <a:lnSpc>
                    <a:spcPct val="90000"/>
                  </a:lnSpc>
                  <a:spcBef>
                    <a:spcPct val="0"/>
                  </a:spcBef>
                  <a:spcAft>
                    <a:spcPct val="15000"/>
                  </a:spcAft>
                </a:pPr>
                <a:r>
                  <a:rPr lang="zh-CN" altLang="en-US" dirty="0">
                    <a:solidFill>
                      <a:prstClr val="black"/>
                    </a:solidFill>
                    <a:latin typeface="Arial"/>
                    <a:ea typeface="黑体" panose="02010609060101010101" pitchFamily="49" charset="-122"/>
                  </a:rPr>
                  <a:t>（</a:t>
                </a:r>
                <a14:m>
                  <m:oMath xmlns:m="http://schemas.openxmlformats.org/officeDocument/2006/math">
                    <m:sSup>
                      <m:sSupPr>
                        <m:ctrlPr>
                          <a:rPr lang="el-GR" altLang="zh-CN" i="1" smtClean="0">
                            <a:solidFill>
                              <a:prstClr val="black"/>
                            </a:solidFill>
                            <a:latin typeface="Cambria Math" panose="02040503050406030204" pitchFamily="18" charset="0"/>
                            <a:ea typeface="仿宋" panose="02010609060101010101" pitchFamily="49" charset="-122"/>
                          </a:rPr>
                        </m:ctrlPr>
                      </m:sSupPr>
                      <m:e>
                        <m:r>
                          <m:rPr>
                            <m:nor/>
                          </m:rPr>
                          <a:rPr lang="el-GR" altLang="zh-CN" dirty="0">
                            <a:solidFill>
                              <a:prstClr val="black"/>
                            </a:solidFill>
                            <a:latin typeface="仿宋" panose="02010609060101010101" pitchFamily="49" charset="-122"/>
                            <a:ea typeface="仿宋" panose="02010609060101010101" pitchFamily="49" charset="-122"/>
                          </a:rPr>
                          <m:t>σ</m:t>
                        </m:r>
                      </m:e>
                      <m:sup>
                        <m:r>
                          <a:rPr lang="en-US" altLang="zh-CN" smtClean="0">
                            <a:solidFill>
                              <a:prstClr val="black"/>
                            </a:solidFill>
                            <a:latin typeface="Cambria Math" panose="02040503050406030204" pitchFamily="18" charset="0"/>
                            <a:ea typeface="仿宋" panose="02010609060101010101" pitchFamily="49" charset="-122"/>
                          </a:rPr>
                          <m:t>′</m:t>
                        </m:r>
                      </m:sup>
                    </m:sSup>
                  </m:oMath>
                </a14:m>
                <a:r>
                  <a:rPr lang="en-US" altLang="zh-CN" dirty="0">
                    <a:solidFill>
                      <a:prstClr val="black"/>
                    </a:solidFill>
                    <a:latin typeface="仿宋" panose="02010609060101010101" pitchFamily="49" charset="-122"/>
                    <a:ea typeface="仿宋" panose="02010609060101010101" pitchFamily="49" charset="-122"/>
                  </a:rPr>
                  <a:t>,</a:t>
                </a:r>
                <a:r>
                  <a:rPr lang="el-GR" altLang="zh-CN" dirty="0">
                    <a:solidFill>
                      <a:prstClr val="black"/>
                    </a:solidFill>
                    <a:latin typeface="Arial"/>
                    <a:ea typeface="仿宋" panose="02010609060101010101" pitchFamily="49" charset="-122"/>
                  </a:rPr>
                  <a:t> </a:t>
                </a:r>
                <a14:m>
                  <m:oMath xmlns:m="http://schemas.openxmlformats.org/officeDocument/2006/math">
                    <m:sSup>
                      <m:sSupPr>
                        <m:ctrlPr>
                          <a:rPr lang="el-GR" altLang="zh-CN" i="1">
                            <a:solidFill>
                              <a:prstClr val="black"/>
                            </a:solidFill>
                            <a:latin typeface="Cambria Math" panose="02040503050406030204" pitchFamily="18" charset="0"/>
                            <a:ea typeface="仿宋" panose="02010609060101010101" pitchFamily="49" charset="-122"/>
                          </a:rPr>
                        </m:ctrlPr>
                      </m:sSupPr>
                      <m:e>
                        <m:r>
                          <m:rPr>
                            <m:nor/>
                          </m:rPr>
                          <a:rPr lang="en-US" altLang="zh-CN" dirty="0">
                            <a:solidFill>
                              <a:prstClr val="black"/>
                            </a:solidFill>
                            <a:latin typeface="仿宋" panose="02010609060101010101" pitchFamily="49" charset="-122"/>
                            <a:ea typeface="仿宋" panose="02010609060101010101" pitchFamily="49" charset="-122"/>
                          </a:rPr>
                          <m:t>g</m:t>
                        </m:r>
                      </m:e>
                      <m:sup>
                        <m:r>
                          <a:rPr lang="en-US" altLang="zh-CN">
                            <a:solidFill>
                              <a:prstClr val="black"/>
                            </a:solidFill>
                            <a:latin typeface="Cambria Math" panose="02040503050406030204" pitchFamily="18" charset="0"/>
                            <a:ea typeface="仿宋" panose="02010609060101010101" pitchFamily="49" charset="-122"/>
                          </a:rPr>
                          <m:t>′</m:t>
                        </m:r>
                      </m:sup>
                    </m:sSup>
                    <m:r>
                      <a:rPr lang="en-US" altLang="zh-CN">
                        <a:solidFill>
                          <a:prstClr val="black"/>
                        </a:solidFill>
                        <a:latin typeface="Cambria Math" panose="02040503050406030204" pitchFamily="18" charset="0"/>
                        <a:ea typeface="仿宋" panose="02010609060101010101" pitchFamily="49" charset="-122"/>
                      </a:rPr>
                      <m:t> </m:t>
                    </m:r>
                  </m:oMath>
                </a14:m>
                <a:r>
                  <a:rPr lang="en-US" altLang="zh-CN" dirty="0">
                    <a:solidFill>
                      <a:prstClr val="black"/>
                    </a:solidFill>
                    <a:latin typeface="仿宋" panose="02010609060101010101" pitchFamily="49" charset="-122"/>
                    <a:ea typeface="仿宋" panose="02010609060101010101" pitchFamily="49" charset="-122"/>
                  </a:rPr>
                  <a:t>,</a:t>
                </a:r>
                <a:r>
                  <a:rPr lang="el-GR" altLang="zh-CN" dirty="0">
                    <a:solidFill>
                      <a:prstClr val="black"/>
                    </a:solidFill>
                    <a:latin typeface="Arial"/>
                    <a:ea typeface="仿宋" panose="02010609060101010101" pitchFamily="49" charset="-122"/>
                  </a:rPr>
                  <a:t> </a:t>
                </a:r>
                <a14:m>
                  <m:oMath xmlns:m="http://schemas.openxmlformats.org/officeDocument/2006/math">
                    <m:sSup>
                      <m:sSupPr>
                        <m:ctrlPr>
                          <a:rPr lang="el-GR" altLang="zh-CN" i="1">
                            <a:solidFill>
                              <a:prstClr val="black"/>
                            </a:solidFill>
                            <a:latin typeface="Cambria Math" panose="02040503050406030204" pitchFamily="18" charset="0"/>
                            <a:ea typeface="仿宋" panose="02010609060101010101" pitchFamily="49" charset="-122"/>
                          </a:rPr>
                        </m:ctrlPr>
                      </m:sSupPr>
                      <m:e>
                        <m:r>
                          <m:rPr>
                            <m:nor/>
                          </m:rPr>
                          <a:rPr lang="en-US" altLang="zh-CN" dirty="0">
                            <a:solidFill>
                              <a:prstClr val="black"/>
                            </a:solidFill>
                            <a:latin typeface="仿宋" panose="02010609060101010101" pitchFamily="49" charset="-122"/>
                            <a:ea typeface="仿宋" panose="02010609060101010101" pitchFamily="49" charset="-122"/>
                          </a:rPr>
                          <m:t>s</m:t>
                        </m:r>
                      </m:e>
                      <m:sup>
                        <m:r>
                          <a:rPr lang="en-US" altLang="zh-CN">
                            <a:solidFill>
                              <a:prstClr val="black"/>
                            </a:solidFill>
                            <a:latin typeface="Cambria Math" panose="02040503050406030204" pitchFamily="18" charset="0"/>
                            <a:ea typeface="仿宋" panose="02010609060101010101" pitchFamily="49" charset="-122"/>
                          </a:rPr>
                          <m:t>′</m:t>
                        </m:r>
                      </m:sup>
                    </m:sSup>
                    <m:r>
                      <a:rPr lang="en-US" altLang="zh-CN">
                        <a:solidFill>
                          <a:prstClr val="black"/>
                        </a:solidFill>
                        <a:latin typeface="Cambria Math" panose="02040503050406030204" pitchFamily="18" charset="0"/>
                        <a:ea typeface="仿宋" panose="02010609060101010101" pitchFamily="49" charset="-122"/>
                      </a:rPr>
                      <m:t> </m:t>
                    </m:r>
                  </m:oMath>
                </a14:m>
                <a:r>
                  <a:rPr lang="en-US" altLang="zh-CN" dirty="0">
                    <a:solidFill>
                      <a:prstClr val="black"/>
                    </a:solidFill>
                    <a:latin typeface="仿宋" panose="02010609060101010101" pitchFamily="49" charset="-122"/>
                    <a:ea typeface="仿宋" panose="02010609060101010101" pitchFamily="49" charset="-122"/>
                  </a:rPr>
                  <a:t>,</a:t>
                </a:r>
                <a:r>
                  <a:rPr lang="el-GR" altLang="zh-CN" dirty="0">
                    <a:solidFill>
                      <a:prstClr val="black"/>
                    </a:solidFill>
                    <a:latin typeface="Arial"/>
                    <a:ea typeface="仿宋" panose="02010609060101010101" pitchFamily="49" charset="-122"/>
                  </a:rPr>
                  <a:t> </a:t>
                </a:r>
                <a14:m>
                  <m:oMath xmlns:m="http://schemas.openxmlformats.org/officeDocument/2006/math">
                    <m:sSup>
                      <m:sSupPr>
                        <m:ctrlPr>
                          <a:rPr lang="el-GR" altLang="zh-CN" i="1">
                            <a:solidFill>
                              <a:prstClr val="black"/>
                            </a:solidFill>
                            <a:latin typeface="Cambria Math" panose="02040503050406030204" pitchFamily="18" charset="0"/>
                            <a:ea typeface="仿宋" panose="02010609060101010101" pitchFamily="49" charset="-122"/>
                          </a:rPr>
                        </m:ctrlPr>
                      </m:sSupPr>
                      <m:e>
                        <m:r>
                          <m:rPr>
                            <m:nor/>
                          </m:rPr>
                          <a:rPr lang="en-US" altLang="zh-CN" dirty="0">
                            <a:solidFill>
                              <a:prstClr val="black"/>
                            </a:solidFill>
                            <a:latin typeface="仿宋" panose="02010609060101010101" pitchFamily="49" charset="-122"/>
                            <a:ea typeface="仿宋" panose="02010609060101010101" pitchFamily="49" charset="-122"/>
                          </a:rPr>
                          <m:t>l</m:t>
                        </m:r>
                      </m:e>
                      <m:sup>
                        <m:r>
                          <a:rPr lang="en-US" altLang="zh-CN">
                            <a:solidFill>
                              <a:prstClr val="black"/>
                            </a:solidFill>
                            <a:latin typeface="Cambria Math" panose="02040503050406030204" pitchFamily="18" charset="0"/>
                            <a:ea typeface="仿宋" panose="02010609060101010101" pitchFamily="49" charset="-122"/>
                          </a:rPr>
                          <m:t>′</m:t>
                        </m:r>
                      </m:sup>
                    </m:sSup>
                    <m:r>
                      <a:rPr lang="en-US" altLang="zh-CN">
                        <a:solidFill>
                          <a:prstClr val="black"/>
                        </a:solidFill>
                        <a:latin typeface="Cambria Math" panose="02040503050406030204" pitchFamily="18" charset="0"/>
                        <a:ea typeface="仿宋" panose="02010609060101010101" pitchFamily="49" charset="-122"/>
                      </a:rPr>
                      <m:t> </m:t>
                    </m:r>
                  </m:oMath>
                </a14:m>
                <a:r>
                  <a:rPr lang="en-US" altLang="zh-CN" dirty="0">
                    <a:solidFill>
                      <a:prstClr val="black"/>
                    </a:solidFill>
                    <a:latin typeface="仿宋" panose="02010609060101010101" pitchFamily="49" charset="-122"/>
                    <a:ea typeface="仿宋" panose="02010609060101010101" pitchFamily="49" charset="-122"/>
                  </a:rPr>
                  <a:t>,</a:t>
                </a:r>
                <a:r>
                  <a:rPr lang="el-GR" altLang="zh-CN" dirty="0">
                    <a:solidFill>
                      <a:prstClr val="black"/>
                    </a:solidFill>
                    <a:latin typeface="Arial"/>
                    <a:ea typeface="仿宋" panose="02010609060101010101" pitchFamily="49" charset="-122"/>
                  </a:rPr>
                  <a:t> </a:t>
                </a:r>
                <a14:m>
                  <m:oMath xmlns:m="http://schemas.openxmlformats.org/officeDocument/2006/math">
                    <m:sSup>
                      <m:sSupPr>
                        <m:ctrlPr>
                          <a:rPr lang="el-GR" altLang="zh-CN" i="1">
                            <a:solidFill>
                              <a:prstClr val="black"/>
                            </a:solidFill>
                            <a:latin typeface="Cambria Math" panose="02040503050406030204" pitchFamily="18" charset="0"/>
                            <a:ea typeface="仿宋" panose="02010609060101010101" pitchFamily="49" charset="-122"/>
                          </a:rPr>
                        </m:ctrlPr>
                      </m:sSupPr>
                      <m:e>
                        <m:r>
                          <m:rPr>
                            <m:nor/>
                          </m:rPr>
                          <a:rPr lang="en-US" altLang="zh-CN" dirty="0">
                            <a:solidFill>
                              <a:prstClr val="black"/>
                            </a:solidFill>
                            <a:latin typeface="仿宋" panose="02010609060101010101" pitchFamily="49" charset="-122"/>
                            <a:ea typeface="仿宋" panose="02010609060101010101" pitchFamily="49" charset="-122"/>
                          </a:rPr>
                          <m:t>r</m:t>
                        </m:r>
                      </m:e>
                      <m:sup>
                        <m:r>
                          <a:rPr lang="en-US" altLang="zh-CN">
                            <a:solidFill>
                              <a:prstClr val="black"/>
                            </a:solidFill>
                            <a:latin typeface="Cambria Math" panose="02040503050406030204" pitchFamily="18" charset="0"/>
                            <a:ea typeface="仿宋" panose="02010609060101010101" pitchFamily="49" charset="-122"/>
                          </a:rPr>
                          <m:t>′</m:t>
                        </m:r>
                      </m:sup>
                    </m:sSup>
                    <m:r>
                      <a:rPr lang="en-US" altLang="zh-CN">
                        <a:solidFill>
                          <a:prstClr val="black"/>
                        </a:solidFill>
                        <a:latin typeface="Cambria Math" panose="02040503050406030204" pitchFamily="18" charset="0"/>
                        <a:ea typeface="仿宋" panose="02010609060101010101" pitchFamily="49" charset="-122"/>
                      </a:rPr>
                      <m:t> </m:t>
                    </m:r>
                  </m:oMath>
                </a14:m>
                <a:r>
                  <a:rPr lang="en-US" altLang="zh-CN" dirty="0">
                    <a:solidFill>
                      <a:prstClr val="black"/>
                    </a:solidFill>
                    <a:latin typeface="仿宋" panose="02010609060101010101" pitchFamily="49" charset="-122"/>
                    <a:ea typeface="仿宋" panose="02010609060101010101" pitchFamily="49" charset="-122"/>
                  </a:rPr>
                  <a:t>,</a:t>
                </a:r>
                <a:r>
                  <a:rPr lang="el-GR" altLang="zh-CN" dirty="0">
                    <a:solidFill>
                      <a:prstClr val="black"/>
                    </a:solidFill>
                    <a:latin typeface="Arial"/>
                    <a:ea typeface="仿宋" panose="02010609060101010101" pitchFamily="49" charset="-122"/>
                  </a:rPr>
                  <a:t> </a:t>
                </a:r>
                <a14:m>
                  <m:oMath xmlns:m="http://schemas.openxmlformats.org/officeDocument/2006/math">
                    <m:sSup>
                      <m:sSupPr>
                        <m:ctrlPr>
                          <a:rPr lang="el-GR" altLang="zh-CN" i="1">
                            <a:solidFill>
                              <a:prstClr val="black"/>
                            </a:solidFill>
                            <a:latin typeface="Cambria Math" panose="02040503050406030204" pitchFamily="18" charset="0"/>
                            <a:ea typeface="仿宋" panose="02010609060101010101" pitchFamily="49" charset="-122"/>
                          </a:rPr>
                        </m:ctrlPr>
                      </m:sSupPr>
                      <m:e>
                        <m:r>
                          <m:rPr>
                            <m:nor/>
                          </m:rPr>
                          <a:rPr lang="en-US" altLang="zh-CN" dirty="0">
                            <a:solidFill>
                              <a:prstClr val="black"/>
                            </a:solidFill>
                            <a:latin typeface="仿宋" panose="02010609060101010101" pitchFamily="49" charset="-122"/>
                            <a:ea typeface="仿宋" panose="02010609060101010101" pitchFamily="49" charset="-122"/>
                          </a:rPr>
                          <m:t>o</m:t>
                        </m:r>
                      </m:e>
                      <m:sup>
                        <m:r>
                          <a:rPr lang="en-US" altLang="zh-CN">
                            <a:solidFill>
                              <a:prstClr val="black"/>
                            </a:solidFill>
                            <a:latin typeface="Cambria Math" panose="02040503050406030204" pitchFamily="18" charset="0"/>
                            <a:ea typeface="仿宋" panose="02010609060101010101" pitchFamily="49" charset="-122"/>
                          </a:rPr>
                          <m:t>′</m:t>
                        </m:r>
                      </m:sup>
                    </m:sSup>
                    <m:r>
                      <a:rPr lang="en-US" altLang="zh-CN">
                        <a:solidFill>
                          <a:prstClr val="black"/>
                        </a:solidFill>
                        <a:latin typeface="Cambria Math" panose="02040503050406030204" pitchFamily="18" charset="0"/>
                        <a:ea typeface="仿宋" panose="02010609060101010101" pitchFamily="49" charset="-122"/>
                      </a:rPr>
                      <m:t> </m:t>
                    </m:r>
                  </m:oMath>
                </a14:m>
                <a:r>
                  <a:rPr lang="zh-CN" altLang="en-US" dirty="0">
                    <a:solidFill>
                      <a:prstClr val="black"/>
                    </a:solidFill>
                    <a:latin typeface="Arial"/>
                    <a:ea typeface="黑体" panose="02010609060101010101" pitchFamily="49" charset="-122"/>
                  </a:rPr>
                  <a:t>）</a:t>
                </a:r>
                <a14:m>
                  <m:oMath xmlns:m="http://schemas.openxmlformats.org/officeDocument/2006/math">
                    <m:r>
                      <a:rPr lang="en-US" altLang="zh-CN" smtClean="0">
                        <a:solidFill>
                          <a:prstClr val="black"/>
                        </a:solidFill>
                        <a:latin typeface="Cambria Math" panose="02040503050406030204" pitchFamily="18" charset="0"/>
                      </a:rPr>
                      <m:t>=</m:t>
                    </m:r>
                    <m:r>
                      <m:rPr>
                        <m:sty m:val="p"/>
                      </m:rPr>
                      <a:rPr lang="el-GR" altLang="zh-CN" smtClean="0">
                        <a:solidFill>
                          <a:prstClr val="black"/>
                        </a:solidFill>
                        <a:latin typeface="Cambria Math" panose="02040503050406030204" pitchFamily="18" charset="0"/>
                      </a:rPr>
                      <m:t>Ξ</m:t>
                    </m:r>
                    <m:r>
                      <a:rPr lang="en-US" altLang="zh-CN" smtClean="0">
                        <a:solidFill>
                          <a:prstClr val="black"/>
                        </a:solidFill>
                        <a:latin typeface="Cambria Math" panose="02040503050406030204" pitchFamily="18" charset="0"/>
                      </a:rPr>
                      <m:t>(</m:t>
                    </m:r>
                    <m:sSup>
                      <m:sSupPr>
                        <m:ctrlPr>
                          <a:rPr lang="el-GR" altLang="zh-CN" i="1">
                            <a:solidFill>
                              <a:prstClr val="black"/>
                            </a:solidFill>
                            <a:latin typeface="Cambria Math" panose="02040503050406030204" pitchFamily="18" charset="0"/>
                            <a:ea typeface="仿宋" panose="02010609060101010101" pitchFamily="49" charset="-122"/>
                          </a:rPr>
                        </m:ctrlPr>
                      </m:sSupPr>
                      <m:e>
                        <m:r>
                          <m:rPr>
                            <m:nor/>
                          </m:rPr>
                          <a:rPr lang="el-GR" altLang="zh-CN" dirty="0">
                            <a:solidFill>
                              <a:prstClr val="black"/>
                            </a:solidFill>
                            <a:latin typeface="仿宋" panose="02010609060101010101" pitchFamily="49" charset="-122"/>
                            <a:ea typeface="仿宋" panose="02010609060101010101" pitchFamily="49" charset="-122"/>
                          </a:rPr>
                          <m:t>σ</m:t>
                        </m:r>
                      </m:e>
                      <m:sup>
                        <m:r>
                          <a:rPr lang="en-US" altLang="zh-CN">
                            <a:solidFill>
                              <a:prstClr val="black"/>
                            </a:solidFill>
                            <a:latin typeface="Cambria Math" panose="02040503050406030204" pitchFamily="18" charset="0"/>
                            <a:ea typeface="仿宋" panose="02010609060101010101" pitchFamily="49" charset="-122"/>
                          </a:rPr>
                          <m:t>′</m:t>
                        </m:r>
                      </m:sup>
                    </m:sSup>
                  </m:oMath>
                </a14:m>
                <a:r>
                  <a:rPr lang="en-US" altLang="zh-CN" dirty="0">
                    <a:solidFill>
                      <a:prstClr val="black"/>
                    </a:solidFill>
                    <a:latin typeface="微软雅黑" panose="020B0503020204020204" pitchFamily="34" charset="-122"/>
                    <a:ea typeface="黑体" panose="02010609060101010101" pitchFamily="49" charset="-122"/>
                  </a:rPr>
                  <a:t>,</a:t>
                </a:r>
                <a:r>
                  <a:rPr lang="en-US" altLang="zh-CN" dirty="0">
                    <a:solidFill>
                      <a:prstClr val="black"/>
                    </a:solidFill>
                    <a:latin typeface="Arial"/>
                    <a:ea typeface="仿宋" panose="02010609060101010101" pitchFamily="49" charset="-122"/>
                  </a:rPr>
                  <a:t> </a:t>
                </a:r>
                <a14:m>
                  <m:oMath xmlns:m="http://schemas.openxmlformats.org/officeDocument/2006/math">
                    <m:r>
                      <m:rPr>
                        <m:nor/>
                      </m:rPr>
                      <a:rPr lang="en-US" altLang="zh-CN" dirty="0">
                        <a:solidFill>
                          <a:prstClr val="black"/>
                        </a:solidFill>
                        <a:latin typeface="仿宋" panose="02010609060101010101" pitchFamily="49" charset="-122"/>
                        <a:ea typeface="仿宋" panose="02010609060101010101" pitchFamily="49" charset="-122"/>
                      </a:rPr>
                      <m:t>g</m:t>
                    </m:r>
                  </m:oMath>
                </a14:m>
                <a:r>
                  <a:rPr lang="en-US" altLang="zh-CN" dirty="0">
                    <a:solidFill>
                      <a:prstClr val="black"/>
                    </a:solidFill>
                    <a:latin typeface="微软雅黑" panose="020B0503020204020204" pitchFamily="34" charset="-122"/>
                    <a:ea typeface="黑体" panose="02010609060101010101" pitchFamily="49" charset="-122"/>
                  </a:rPr>
                  <a:t>,I)</a:t>
                </a:r>
              </a:p>
              <a:p>
                <a:pPr marL="0" lvl="1" algn="r" defTabSz="533400">
                  <a:lnSpc>
                    <a:spcPct val="90000"/>
                  </a:lnSpc>
                  <a:spcBef>
                    <a:spcPct val="0"/>
                  </a:spcBef>
                  <a:spcAft>
                    <a:spcPct val="15000"/>
                  </a:spcAft>
                </a:pPr>
                <a:r>
                  <a:rPr lang="zh-CN" altLang="en-US" dirty="0">
                    <a:solidFill>
                      <a:prstClr val="black"/>
                    </a:solidFill>
                    <a:latin typeface="微软雅黑" panose="020B0503020204020204" pitchFamily="34" charset="-122"/>
                    <a:ea typeface="黑体" panose="02010609060101010101" pitchFamily="49" charset="-122"/>
                  </a:rPr>
                  <a:t>其中：</a:t>
                </a:r>
                <a:r>
                  <a:rPr lang="el-GR" altLang="zh-CN" dirty="0">
                    <a:solidFill>
                      <a:prstClr val="black"/>
                    </a:solidFill>
                    <a:latin typeface="Arial"/>
                    <a:ea typeface="仿宋" panose="02010609060101010101" pitchFamily="49" charset="-122"/>
                  </a:rPr>
                  <a:t> </a:t>
                </a:r>
                <a14:m>
                  <m:oMath xmlns:m="http://schemas.openxmlformats.org/officeDocument/2006/math">
                    <m:r>
                      <m:rPr>
                        <m:nor/>
                      </m:rPr>
                      <a:rPr lang="el-GR" altLang="zh-CN" dirty="0">
                        <a:solidFill>
                          <a:prstClr val="black"/>
                        </a:solidFill>
                        <a:latin typeface="仿宋" panose="02010609060101010101" pitchFamily="49" charset="-122"/>
                        <a:ea typeface="仿宋" panose="02010609060101010101" pitchFamily="49" charset="-122"/>
                      </a:rPr>
                      <m:t>σ</m:t>
                    </m:r>
                  </m:oMath>
                </a14:m>
                <a:r>
                  <a:rPr lang="zh-CN" altLang="en-US" dirty="0">
                    <a:solidFill>
                      <a:prstClr val="black"/>
                    </a:solidFill>
                    <a:latin typeface="微软雅黑" panose="020B0503020204020204" pitchFamily="34" charset="-122"/>
                    <a:ea typeface="黑体" panose="02010609060101010101" pitchFamily="49" charset="-122"/>
                  </a:rPr>
                  <a:t>为以太坊网络状态，</a:t>
                </a:r>
                <a:r>
                  <a:rPr lang="en-US" altLang="zh-CN" dirty="0">
                    <a:solidFill>
                      <a:prstClr val="black"/>
                    </a:solidFill>
                    <a:latin typeface="Arial"/>
                    <a:ea typeface="仿宋" panose="02010609060101010101" pitchFamily="49" charset="-122"/>
                  </a:rPr>
                  <a:t> </a:t>
                </a:r>
              </a:p>
              <a:p>
                <a:pPr marL="0" lvl="1" algn="r" defTabSz="533400">
                  <a:lnSpc>
                    <a:spcPct val="90000"/>
                  </a:lnSpc>
                  <a:spcBef>
                    <a:spcPct val="0"/>
                  </a:spcBef>
                  <a:spcAft>
                    <a:spcPct val="15000"/>
                  </a:spcAft>
                </a:pPr>
                <a14:m>
                  <m:oMath xmlns:m="http://schemas.openxmlformats.org/officeDocument/2006/math">
                    <m:r>
                      <m:rPr>
                        <m:nor/>
                      </m:rPr>
                      <a:rPr lang="en-US" altLang="zh-CN" dirty="0">
                        <a:solidFill>
                          <a:prstClr val="black"/>
                        </a:solidFill>
                        <a:latin typeface="仿宋" panose="02010609060101010101" pitchFamily="49" charset="-122"/>
                        <a:ea typeface="仿宋" panose="02010609060101010101" pitchFamily="49" charset="-122"/>
                      </a:rPr>
                      <m:t>g</m:t>
                    </m:r>
                  </m:oMath>
                </a14:m>
                <a:r>
                  <a:rPr lang="zh-CN" altLang="en-US" dirty="0">
                    <a:solidFill>
                      <a:prstClr val="black"/>
                    </a:solidFill>
                    <a:latin typeface="微软雅黑" panose="020B0503020204020204" pitchFamily="34" charset="-122"/>
                    <a:ea typeface="黑体" panose="02010609060101010101" pitchFamily="49" charset="-122"/>
                  </a:rPr>
                  <a:t>为剩余</a:t>
                </a:r>
                <a:r>
                  <a:rPr lang="en-US" altLang="zh-CN" dirty="0">
                    <a:solidFill>
                      <a:prstClr val="black"/>
                    </a:solidFill>
                    <a:latin typeface="微软雅黑" panose="020B0503020204020204" pitchFamily="34" charset="-122"/>
                    <a:ea typeface="黑体" panose="02010609060101010101" pitchFamily="49" charset="-122"/>
                  </a:rPr>
                  <a:t>Gas</a:t>
                </a:r>
                <a:r>
                  <a:rPr lang="zh-CN" altLang="en-US" dirty="0">
                    <a:solidFill>
                      <a:prstClr val="black"/>
                    </a:solidFill>
                    <a:latin typeface="微软雅黑" panose="020B0503020204020204" pitchFamily="34" charset="-122"/>
                    <a:ea typeface="黑体" panose="02010609060101010101" pitchFamily="49" charset="-122"/>
                  </a:rPr>
                  <a:t>值，</a:t>
                </a:r>
                <a:endParaRPr lang="en-US" altLang="zh-CN" dirty="0">
                  <a:solidFill>
                    <a:prstClr val="black"/>
                  </a:solidFill>
                  <a:latin typeface="微软雅黑" panose="020B0503020204020204" pitchFamily="34" charset="-122"/>
                  <a:ea typeface="黑体" panose="02010609060101010101" pitchFamily="49" charset="-122"/>
                </a:endParaRPr>
              </a:p>
              <a:p>
                <a:pPr marL="0" lvl="1" algn="r" defTabSz="533400">
                  <a:lnSpc>
                    <a:spcPct val="90000"/>
                  </a:lnSpc>
                  <a:spcBef>
                    <a:spcPct val="0"/>
                  </a:spcBef>
                  <a:spcAft>
                    <a:spcPct val="15000"/>
                  </a:spcAft>
                </a:pPr>
                <a14:m>
                  <m:oMath xmlns:m="http://schemas.openxmlformats.org/officeDocument/2006/math">
                    <m:r>
                      <m:rPr>
                        <m:nor/>
                      </m:rPr>
                      <a:rPr lang="en-US" altLang="zh-CN" dirty="0" smtClean="0">
                        <a:solidFill>
                          <a:prstClr val="black"/>
                        </a:solidFill>
                        <a:latin typeface="仿宋" panose="02010609060101010101" pitchFamily="49" charset="-122"/>
                        <a:ea typeface="仿宋" panose="02010609060101010101" pitchFamily="49" charset="-122"/>
                      </a:rPr>
                      <m:t>s</m:t>
                    </m:r>
                  </m:oMath>
                </a14:m>
                <a:r>
                  <a:rPr lang="zh-CN" altLang="en-US" dirty="0">
                    <a:solidFill>
                      <a:prstClr val="black"/>
                    </a:solidFill>
                    <a:latin typeface="微软雅黑" panose="020B0503020204020204" pitchFamily="34" charset="-122"/>
                    <a:ea typeface="黑体" panose="02010609060101010101" pitchFamily="49" charset="-122"/>
                  </a:rPr>
                  <a:t>为执行终止操作的列表，</a:t>
                </a:r>
                <a:endParaRPr lang="en-US" altLang="zh-CN" dirty="0">
                  <a:solidFill>
                    <a:prstClr val="black"/>
                  </a:solidFill>
                  <a:latin typeface="微软雅黑" panose="020B0503020204020204" pitchFamily="34" charset="-122"/>
                  <a:ea typeface="黑体" panose="02010609060101010101" pitchFamily="49" charset="-122"/>
                </a:endParaRPr>
              </a:p>
              <a:p>
                <a:pPr marL="0" lvl="1" algn="r" defTabSz="533400">
                  <a:lnSpc>
                    <a:spcPct val="90000"/>
                  </a:lnSpc>
                  <a:spcBef>
                    <a:spcPct val="0"/>
                  </a:spcBef>
                  <a:spcAft>
                    <a:spcPct val="15000"/>
                  </a:spcAft>
                </a:pPr>
                <a14:m>
                  <m:oMath xmlns:m="http://schemas.openxmlformats.org/officeDocument/2006/math">
                    <m:r>
                      <m:rPr>
                        <m:nor/>
                      </m:rPr>
                      <a:rPr lang="en-US" altLang="zh-CN" dirty="0">
                        <a:solidFill>
                          <a:prstClr val="black"/>
                        </a:solidFill>
                        <a:latin typeface="仿宋" panose="02010609060101010101" pitchFamily="49" charset="-122"/>
                        <a:ea typeface="仿宋" panose="02010609060101010101" pitchFamily="49" charset="-122"/>
                      </a:rPr>
                      <m:t>l</m:t>
                    </m:r>
                  </m:oMath>
                </a14:m>
                <a:r>
                  <a:rPr lang="zh-CN" altLang="en-US" dirty="0">
                    <a:solidFill>
                      <a:prstClr val="black"/>
                    </a:solidFill>
                    <a:latin typeface="微软雅黑" panose="020B0503020204020204" pitchFamily="34" charset="-122"/>
                    <a:ea typeface="黑体" panose="02010609060101010101" pitchFamily="49" charset="-122"/>
                  </a:rPr>
                  <a:t>为记录列表，</a:t>
                </a:r>
                <a:endParaRPr lang="en-US" altLang="zh-CN" dirty="0">
                  <a:solidFill>
                    <a:prstClr val="black"/>
                  </a:solidFill>
                  <a:latin typeface="微软雅黑" panose="020B0503020204020204" pitchFamily="34" charset="-122"/>
                  <a:ea typeface="黑体" panose="02010609060101010101" pitchFamily="49" charset="-122"/>
                </a:endParaRPr>
              </a:p>
              <a:p>
                <a:pPr marL="0" lvl="1" algn="r" defTabSz="533400">
                  <a:lnSpc>
                    <a:spcPct val="90000"/>
                  </a:lnSpc>
                  <a:spcBef>
                    <a:spcPct val="0"/>
                  </a:spcBef>
                  <a:spcAft>
                    <a:spcPct val="15000"/>
                  </a:spcAft>
                </a:pPr>
                <a14:m>
                  <m:oMath xmlns:m="http://schemas.openxmlformats.org/officeDocument/2006/math">
                    <m:r>
                      <m:rPr>
                        <m:nor/>
                      </m:rPr>
                      <a:rPr lang="en-US" altLang="zh-CN" dirty="0">
                        <a:solidFill>
                          <a:prstClr val="black"/>
                        </a:solidFill>
                        <a:latin typeface="仿宋" panose="02010609060101010101" pitchFamily="49" charset="-122"/>
                        <a:ea typeface="仿宋" panose="02010609060101010101" pitchFamily="49" charset="-122"/>
                      </a:rPr>
                      <m:t>r</m:t>
                    </m:r>
                  </m:oMath>
                </a14:m>
                <a:r>
                  <a:rPr lang="zh-CN" altLang="en-US" dirty="0">
                    <a:solidFill>
                      <a:prstClr val="black"/>
                    </a:solidFill>
                    <a:latin typeface="微软雅黑" panose="020B0503020204020204" pitchFamily="34" charset="-122"/>
                    <a:ea typeface="黑体" panose="02010609060101010101" pitchFamily="49" charset="-122"/>
                  </a:rPr>
                  <a:t>为运行后返还的</a:t>
                </a:r>
                <a:r>
                  <a:rPr lang="en-US" altLang="zh-CN" dirty="0">
                    <a:solidFill>
                      <a:prstClr val="black"/>
                    </a:solidFill>
                    <a:latin typeface="微软雅黑" panose="020B0503020204020204" pitchFamily="34" charset="-122"/>
                    <a:ea typeface="黑体" panose="02010609060101010101" pitchFamily="49" charset="-122"/>
                  </a:rPr>
                  <a:t>Gas</a:t>
                </a:r>
                <a:r>
                  <a:rPr lang="zh-CN" altLang="en-US" dirty="0">
                    <a:solidFill>
                      <a:prstClr val="black"/>
                    </a:solidFill>
                    <a:latin typeface="微软雅黑" panose="020B0503020204020204" pitchFamily="34" charset="-122"/>
                    <a:ea typeface="黑体" panose="02010609060101010101" pitchFamily="49" charset="-122"/>
                  </a:rPr>
                  <a:t>，</a:t>
                </a:r>
                <a:endParaRPr lang="en-US" altLang="zh-CN" dirty="0">
                  <a:solidFill>
                    <a:prstClr val="black"/>
                  </a:solidFill>
                  <a:latin typeface="微软雅黑" panose="020B0503020204020204" pitchFamily="34" charset="-122"/>
                  <a:ea typeface="黑体" panose="02010609060101010101" pitchFamily="49" charset="-122"/>
                </a:endParaRPr>
              </a:p>
              <a:p>
                <a:pPr marL="0" lvl="1" algn="r" defTabSz="533400">
                  <a:lnSpc>
                    <a:spcPct val="90000"/>
                  </a:lnSpc>
                  <a:spcBef>
                    <a:spcPct val="0"/>
                  </a:spcBef>
                  <a:spcAft>
                    <a:spcPct val="15000"/>
                  </a:spcAft>
                </a:pPr>
                <a:r>
                  <a:rPr lang="en-US" altLang="zh-CN" dirty="0">
                    <a:solidFill>
                      <a:prstClr val="black"/>
                    </a:solidFill>
                    <a:latin typeface="微软雅黑" panose="020B0503020204020204" pitchFamily="34" charset="-122"/>
                    <a:ea typeface="黑体" panose="02010609060101010101" pitchFamily="49" charset="-122"/>
                  </a:rPr>
                  <a:t>I</a:t>
                </a:r>
                <a:r>
                  <a:rPr lang="zh-CN" altLang="en-US" dirty="0">
                    <a:solidFill>
                      <a:prstClr val="black"/>
                    </a:solidFill>
                    <a:latin typeface="微软雅黑" panose="020B0503020204020204" pitchFamily="34" charset="-122"/>
                    <a:ea typeface="黑体" panose="02010609060101010101" pitchFamily="49" charset="-122"/>
                  </a:rPr>
                  <a:t>为包含合约地址，交</a:t>
                </a:r>
                <a:endParaRPr lang="en-US" altLang="zh-CN" dirty="0">
                  <a:solidFill>
                    <a:prstClr val="black"/>
                  </a:solidFill>
                  <a:latin typeface="微软雅黑" panose="020B0503020204020204" pitchFamily="34" charset="-122"/>
                  <a:ea typeface="黑体" panose="02010609060101010101" pitchFamily="49" charset="-122"/>
                </a:endParaRPr>
              </a:p>
              <a:p>
                <a:pPr marL="0" lvl="1" algn="r" defTabSz="533400">
                  <a:lnSpc>
                    <a:spcPct val="90000"/>
                  </a:lnSpc>
                  <a:spcBef>
                    <a:spcPct val="0"/>
                  </a:spcBef>
                  <a:spcAft>
                    <a:spcPct val="15000"/>
                  </a:spcAft>
                </a:pPr>
                <a:r>
                  <a:rPr lang="zh-CN" altLang="en-US" dirty="0">
                    <a:solidFill>
                      <a:prstClr val="black"/>
                    </a:solidFill>
                    <a:latin typeface="微软雅黑" panose="020B0503020204020204" pitchFamily="34" charset="-122"/>
                    <a:ea typeface="黑体" panose="02010609060101010101" pitchFamily="49" charset="-122"/>
                  </a:rPr>
                  <a:t>易费用等信息的元组</a:t>
                </a:r>
                <a:endParaRPr lang="en-US" altLang="zh-CN" dirty="0">
                  <a:solidFill>
                    <a:prstClr val="black"/>
                  </a:solidFill>
                  <a:latin typeface="微软雅黑" panose="020B0503020204020204" pitchFamily="34" charset="-122"/>
                  <a:ea typeface="黑体" panose="02010609060101010101" pitchFamily="49" charset="-122"/>
                </a:endParaRPr>
              </a:p>
              <a:p>
                <a:pPr marL="0" lvl="1" algn="r" defTabSz="533400">
                  <a:lnSpc>
                    <a:spcPct val="90000"/>
                  </a:lnSpc>
                  <a:spcBef>
                    <a:spcPct val="0"/>
                  </a:spcBef>
                  <a:spcAft>
                    <a:spcPct val="15000"/>
                  </a:spcAft>
                </a:pPr>
                <a:endParaRPr lang="en-US" altLang="zh-CN" dirty="0">
                  <a:solidFill>
                    <a:prstClr val="black"/>
                  </a:solidFill>
                  <a:latin typeface="微软雅黑" panose="020B0503020204020204" pitchFamily="34" charset="-122"/>
                  <a:ea typeface="黑体" panose="02010609060101010101" pitchFamily="49" charset="-122"/>
                </a:endParaRPr>
              </a:p>
              <a:p>
                <a:pPr marL="0" lvl="1" algn="r" defTabSz="533400">
                  <a:lnSpc>
                    <a:spcPct val="90000"/>
                  </a:lnSpc>
                  <a:spcBef>
                    <a:spcPct val="0"/>
                  </a:spcBef>
                  <a:spcAft>
                    <a:spcPct val="15000"/>
                  </a:spcAft>
                </a:pPr>
                <a:endParaRPr lang="en-US" altLang="zh-CN" dirty="0">
                  <a:solidFill>
                    <a:prstClr val="black"/>
                  </a:solidFill>
                  <a:latin typeface="微软雅黑" panose="020B0503020204020204" pitchFamily="34" charset="-122"/>
                  <a:ea typeface="黑体" panose="02010609060101010101" pitchFamily="49"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4950130" y="1107032"/>
                <a:ext cx="5491836" cy="3250121"/>
              </a:xfrm>
              <a:prstGeom prst="rect">
                <a:avLst/>
              </a:prstGeom>
              <a:blipFill rotWithShape="1">
                <a:blip r:embed="rId2"/>
                <a:stretch>
                  <a:fillRect t="-2439" r="-999"/>
                </a:stretch>
              </a:blipFill>
            </p:spPr>
            <p:txBody>
              <a:bodyPr/>
              <a:lstStyle/>
              <a:p>
                <a:r>
                  <a:rPr lang="zh-CN" altLang="en-US">
                    <a:noFill/>
                  </a:rPr>
                  <a:t> </a:t>
                </a:r>
                <a:endParaRPr lang="zh-CN" altLang="en-US">
                  <a:noFill/>
                </a:endParaRPr>
              </a:p>
            </p:txBody>
          </p:sp>
        </mc:Fallback>
      </mc:AlternateContent>
      <p:sp>
        <p:nvSpPr>
          <p:cNvPr id="21" name="文本框 20"/>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以太坊虚拟机</a:t>
            </a:r>
            <a:endParaRPr lang="zh-CN"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73255" y="1383529"/>
            <a:ext cx="2031632" cy="2031966"/>
            <a:chOff x="8485392" y="2779215"/>
            <a:chExt cx="1412370" cy="1412602"/>
          </a:xfrm>
        </p:grpSpPr>
        <p:sp>
          <p:nvSpPr>
            <p:cNvPr id="3" name="椭圆 2"/>
            <p:cNvSpPr/>
            <p:nvPr/>
          </p:nvSpPr>
          <p:spPr>
            <a:xfrm>
              <a:off x="8485392" y="2779215"/>
              <a:ext cx="1412370" cy="1412602"/>
            </a:xfrm>
            <a:prstGeom prst="ellipse">
              <a:avLst/>
            </a:prstGeom>
            <a:gradFill rotWithShape="1">
              <a:gsLst>
                <a:gs pos="0">
                  <a:srgbClr val="C0504D">
                    <a:hueOff val="0"/>
                    <a:satOff val="0"/>
                    <a:lumOff val="0"/>
                    <a:alphaOff val="0"/>
                    <a:satMod val="103000"/>
                    <a:lumMod val="102000"/>
                    <a:tint val="94000"/>
                  </a:srgbClr>
                </a:gs>
                <a:gs pos="50000">
                  <a:srgbClr val="C0504D">
                    <a:hueOff val="0"/>
                    <a:satOff val="0"/>
                    <a:lumOff val="0"/>
                    <a:alphaOff val="0"/>
                    <a:satMod val="110000"/>
                    <a:lumMod val="100000"/>
                    <a:shade val="100000"/>
                  </a:srgbClr>
                </a:gs>
                <a:gs pos="100000">
                  <a:srgbClr val="C0504D">
                    <a:hueOff val="0"/>
                    <a:satOff val="0"/>
                    <a:lumOff val="0"/>
                    <a:alphaOff val="0"/>
                    <a:lumMod val="99000"/>
                    <a:satMod val="120000"/>
                    <a:shade val="78000"/>
                  </a:srgbClr>
                </a:gs>
              </a:gsLst>
              <a:lin ang="5400000" scaled="0"/>
            </a:gradFill>
            <a:ln>
              <a:noFill/>
            </a:ln>
            <a:effectLst/>
          </p:spPr>
        </p:sp>
        <p:sp>
          <p:nvSpPr>
            <p:cNvPr id="4" name="任意多边形: 形状 3"/>
            <p:cNvSpPr/>
            <p:nvPr/>
          </p:nvSpPr>
          <p:spPr>
            <a:xfrm>
              <a:off x="8531995" y="2826310"/>
              <a:ext cx="1318413" cy="1318412"/>
            </a:xfrm>
            <a:custGeom>
              <a:avLst/>
              <a:gdLst>
                <a:gd name="connsiteX0" fmla="*/ 0 w 1318413"/>
                <a:gd name="connsiteY0" fmla="*/ 659206 h 1318412"/>
                <a:gd name="connsiteX1" fmla="*/ 659207 w 1318413"/>
                <a:gd name="connsiteY1" fmla="*/ 0 h 1318412"/>
                <a:gd name="connsiteX2" fmla="*/ 1318414 w 1318413"/>
                <a:gd name="connsiteY2" fmla="*/ 659206 h 1318412"/>
                <a:gd name="connsiteX3" fmla="*/ 659207 w 1318413"/>
                <a:gd name="connsiteY3" fmla="*/ 1318412 h 1318412"/>
                <a:gd name="connsiteX4" fmla="*/ 0 w 1318413"/>
                <a:gd name="connsiteY4" fmla="*/ 659206 h 131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413" h="1318412">
                  <a:moveTo>
                    <a:pt x="0" y="659206"/>
                  </a:moveTo>
                  <a:cubicBezTo>
                    <a:pt x="0" y="295137"/>
                    <a:pt x="295137" y="0"/>
                    <a:pt x="659207" y="0"/>
                  </a:cubicBezTo>
                  <a:cubicBezTo>
                    <a:pt x="1023277" y="0"/>
                    <a:pt x="1318414" y="295137"/>
                    <a:pt x="1318414" y="659206"/>
                  </a:cubicBezTo>
                  <a:cubicBezTo>
                    <a:pt x="1318414" y="1023275"/>
                    <a:pt x="1023277" y="1318412"/>
                    <a:pt x="659207" y="1318412"/>
                  </a:cubicBezTo>
                  <a:cubicBezTo>
                    <a:pt x="295137" y="1318412"/>
                    <a:pt x="0" y="1023275"/>
                    <a:pt x="0" y="659206"/>
                  </a:cubicBezTo>
                  <a:close/>
                </a:path>
              </a:pathLst>
            </a:custGeom>
            <a:solidFill>
              <a:sysClr val="window" lastClr="FFFFFF">
                <a:alpha val="90000"/>
                <a:hueOff val="0"/>
                <a:satOff val="0"/>
                <a:lumOff val="0"/>
                <a:alphaOff val="0"/>
              </a:sysClr>
            </a:solidFill>
            <a:ln w="6350" cap="flat" cmpd="sng" algn="ctr">
              <a:solidFill>
                <a:srgbClr val="C0504D">
                  <a:hueOff val="0"/>
                  <a:satOff val="0"/>
                  <a:lumOff val="0"/>
                  <a:alphaOff val="0"/>
                </a:srgbClr>
              </a:solidFill>
              <a:prstDash val="solid"/>
              <a:miter lim="800000"/>
            </a:ln>
            <a:effectLst/>
          </p:spPr>
          <p:txBody>
            <a:bodyPr spcFirstLastPara="0" vert="horz" wrap="square" lIns="219147" tIns="218860" rIns="218395" bIns="21886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r>
                <a:rPr kumimoji="0" lang="zh-CN" altLang="en-US" sz="2400" b="0" i="0" u="none" strike="noStrike" kern="0" cap="none" spc="0" normalizeH="0" baseline="0" noProof="0" dirty="0">
                  <a:ln>
                    <a:noFill/>
                  </a:ln>
                  <a:solidFill>
                    <a:prstClr val="black">
                      <a:hueOff val="0"/>
                      <a:satOff val="0"/>
                      <a:lumOff val="0"/>
                      <a:alphaOff val="0"/>
                    </a:prstClr>
                  </a:solidFill>
                  <a:effectLst/>
                  <a:uLnTx/>
                  <a:uFillTx/>
                  <a:latin typeface="微软雅黑" panose="020B0503020204020204" pitchFamily="34" charset="-122"/>
                  <a:ea typeface="微软雅黑" panose="020B0503020204020204" pitchFamily="34" charset="-122"/>
                  <a:cs typeface="+mn-cs"/>
                </a:rPr>
                <a:t>监听合约</a:t>
              </a:r>
              <a:endParaRPr kumimoji="0" lang="en-US" sz="24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grpSp>
      <p:grpSp>
        <p:nvGrpSpPr>
          <p:cNvPr id="5" name="组合 4"/>
          <p:cNvGrpSpPr/>
          <p:nvPr/>
        </p:nvGrpSpPr>
        <p:grpSpPr>
          <a:xfrm>
            <a:off x="7598915" y="2609232"/>
            <a:ext cx="2031398" cy="2077116"/>
            <a:chOff x="7522715" y="2609232"/>
            <a:chExt cx="2031398" cy="2077116"/>
          </a:xfrm>
        </p:grpSpPr>
        <p:sp>
          <p:nvSpPr>
            <p:cNvPr id="6" name="泪滴形 5"/>
            <p:cNvSpPr/>
            <p:nvPr/>
          </p:nvSpPr>
          <p:spPr>
            <a:xfrm rot="4635718">
              <a:off x="7522715" y="2654952"/>
              <a:ext cx="2031396" cy="2031396"/>
            </a:xfrm>
            <a:prstGeom prst="teardrop">
              <a:avLst>
                <a:gd name="adj" fmla="val 100000"/>
              </a:avLst>
            </a:prstGeom>
            <a:gradFill rotWithShape="1">
              <a:gsLst>
                <a:gs pos="0">
                  <a:srgbClr val="9BBB59">
                    <a:hueOff val="0"/>
                    <a:satOff val="0"/>
                    <a:lumOff val="0"/>
                    <a:alphaOff val="0"/>
                    <a:satMod val="103000"/>
                    <a:lumMod val="102000"/>
                    <a:tint val="94000"/>
                  </a:srgbClr>
                </a:gs>
                <a:gs pos="50000">
                  <a:srgbClr val="9BBB59">
                    <a:hueOff val="0"/>
                    <a:satOff val="0"/>
                    <a:lumOff val="0"/>
                    <a:alphaOff val="0"/>
                    <a:satMod val="110000"/>
                    <a:lumMod val="100000"/>
                    <a:shade val="100000"/>
                  </a:srgbClr>
                </a:gs>
                <a:gs pos="100000">
                  <a:srgbClr val="9BBB59">
                    <a:hueOff val="0"/>
                    <a:satOff val="0"/>
                    <a:lumOff val="0"/>
                    <a:alphaOff val="0"/>
                    <a:lumMod val="99000"/>
                    <a:satMod val="120000"/>
                    <a:shade val="78000"/>
                  </a:srgbClr>
                </a:gs>
              </a:gsLst>
              <a:lin ang="5400000" scaled="0"/>
            </a:gradFill>
            <a:ln>
              <a:noFill/>
            </a:ln>
            <a:effectLst/>
          </p:spPr>
        </p:sp>
        <p:sp>
          <p:nvSpPr>
            <p:cNvPr id="7" name="泪滴形 6"/>
            <p:cNvSpPr/>
            <p:nvPr/>
          </p:nvSpPr>
          <p:spPr>
            <a:xfrm rot="809186">
              <a:off x="7522715" y="2609232"/>
              <a:ext cx="2031398" cy="2031396"/>
            </a:xfrm>
            <a:prstGeom prst="teardrop">
              <a:avLst>
                <a:gd name="adj" fmla="val 100000"/>
              </a:avLst>
            </a:prstGeom>
            <a:gradFill rotWithShape="1">
              <a:gsLst>
                <a:gs pos="0">
                  <a:srgbClr val="9BBB59">
                    <a:hueOff val="0"/>
                    <a:satOff val="0"/>
                    <a:lumOff val="0"/>
                    <a:alphaOff val="0"/>
                    <a:satMod val="103000"/>
                    <a:lumMod val="102000"/>
                    <a:tint val="94000"/>
                  </a:srgbClr>
                </a:gs>
                <a:gs pos="50000">
                  <a:srgbClr val="9BBB59">
                    <a:hueOff val="0"/>
                    <a:satOff val="0"/>
                    <a:lumOff val="0"/>
                    <a:alphaOff val="0"/>
                    <a:satMod val="110000"/>
                    <a:lumMod val="100000"/>
                    <a:shade val="100000"/>
                  </a:srgbClr>
                </a:gs>
                <a:gs pos="100000">
                  <a:srgbClr val="9BBB59">
                    <a:hueOff val="0"/>
                    <a:satOff val="0"/>
                    <a:lumOff val="0"/>
                    <a:alphaOff val="0"/>
                    <a:lumMod val="99000"/>
                    <a:satMod val="120000"/>
                    <a:shade val="78000"/>
                  </a:srgbClr>
                </a:gs>
              </a:gsLst>
              <a:lin ang="5400000" scaled="0"/>
            </a:gradFill>
            <a:ln>
              <a:noFill/>
            </a:ln>
            <a:effectLst/>
          </p:spPr>
        </p:sp>
        <p:sp>
          <p:nvSpPr>
            <p:cNvPr id="8" name="任意多边形: 形状 7"/>
            <p:cNvSpPr/>
            <p:nvPr/>
          </p:nvSpPr>
          <p:spPr>
            <a:xfrm>
              <a:off x="7591301" y="2676815"/>
              <a:ext cx="1896480" cy="1896478"/>
            </a:xfrm>
            <a:custGeom>
              <a:avLst/>
              <a:gdLst>
                <a:gd name="connsiteX0" fmla="*/ 0 w 1318413"/>
                <a:gd name="connsiteY0" fmla="*/ 659206 h 1318412"/>
                <a:gd name="connsiteX1" fmla="*/ 659207 w 1318413"/>
                <a:gd name="connsiteY1" fmla="*/ 0 h 1318412"/>
                <a:gd name="connsiteX2" fmla="*/ 1318414 w 1318413"/>
                <a:gd name="connsiteY2" fmla="*/ 659206 h 1318412"/>
                <a:gd name="connsiteX3" fmla="*/ 659207 w 1318413"/>
                <a:gd name="connsiteY3" fmla="*/ 1318412 h 1318412"/>
                <a:gd name="connsiteX4" fmla="*/ 0 w 1318413"/>
                <a:gd name="connsiteY4" fmla="*/ 659206 h 131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413" h="1318412">
                  <a:moveTo>
                    <a:pt x="0" y="659206"/>
                  </a:moveTo>
                  <a:cubicBezTo>
                    <a:pt x="0" y="295137"/>
                    <a:pt x="295137" y="0"/>
                    <a:pt x="659207" y="0"/>
                  </a:cubicBezTo>
                  <a:cubicBezTo>
                    <a:pt x="1023277" y="0"/>
                    <a:pt x="1318414" y="295137"/>
                    <a:pt x="1318414" y="659206"/>
                  </a:cubicBezTo>
                  <a:cubicBezTo>
                    <a:pt x="1318414" y="1023275"/>
                    <a:pt x="1023277" y="1318412"/>
                    <a:pt x="659207" y="1318412"/>
                  </a:cubicBezTo>
                  <a:cubicBezTo>
                    <a:pt x="295137" y="1318412"/>
                    <a:pt x="0" y="1023275"/>
                    <a:pt x="0" y="659206"/>
                  </a:cubicBezTo>
                  <a:close/>
                </a:path>
              </a:pathLst>
            </a:custGeom>
            <a:solidFill>
              <a:sysClr val="window" lastClr="FFFFFF">
                <a:alpha val="90000"/>
                <a:hueOff val="0"/>
                <a:satOff val="0"/>
                <a:lumOff val="0"/>
                <a:alphaOff val="0"/>
              </a:sysClr>
            </a:solidFill>
            <a:ln w="6350" cap="flat" cmpd="sng" algn="ctr">
              <a:solidFill>
                <a:srgbClr val="9BBB59">
                  <a:hueOff val="0"/>
                  <a:satOff val="0"/>
                  <a:lumOff val="0"/>
                  <a:alphaOff val="0"/>
                </a:srgbClr>
              </a:solidFill>
              <a:prstDash val="solid"/>
              <a:miter lim="800000"/>
            </a:ln>
            <a:effectLst/>
          </p:spPr>
          <p:txBody>
            <a:bodyPr spcFirstLastPara="0" vert="horz" wrap="square" lIns="218396" tIns="218860" rIns="219146" bIns="21886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r>
                <a:rPr kumimoji="0" lang="zh-CN" altLang="en-US" sz="2400" b="0" i="0" u="none" strike="noStrike" kern="0" cap="none" spc="0" normalizeH="0" baseline="0" noProof="0" dirty="0">
                  <a:ln>
                    <a:noFill/>
                  </a:ln>
                  <a:solidFill>
                    <a:prstClr val="black">
                      <a:hueOff val="0"/>
                      <a:satOff val="0"/>
                      <a:lumOff val="0"/>
                      <a:alphaOff val="0"/>
                    </a:prstClr>
                  </a:solidFill>
                  <a:effectLst/>
                  <a:uLnTx/>
                  <a:uFillTx/>
                  <a:latin typeface="微软雅黑" panose="020B0503020204020204" pitchFamily="34" charset="-122"/>
                  <a:ea typeface="微软雅黑" panose="020B0503020204020204" pitchFamily="34" charset="-122"/>
                  <a:cs typeface="+mn-cs"/>
                </a:rPr>
                <a:t>调用合约</a:t>
              </a:r>
              <a:endParaRPr kumimoji="0" lang="en-US" sz="24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grpSp>
      <p:grpSp>
        <p:nvGrpSpPr>
          <p:cNvPr id="9" name="组合 8"/>
          <p:cNvGrpSpPr/>
          <p:nvPr/>
        </p:nvGrpSpPr>
        <p:grpSpPr>
          <a:xfrm>
            <a:off x="5223461" y="2592690"/>
            <a:ext cx="2031398" cy="2031396"/>
            <a:chOff x="5337423" y="3404128"/>
            <a:chExt cx="1412207" cy="1412207"/>
          </a:xfrm>
        </p:grpSpPr>
        <p:sp>
          <p:nvSpPr>
            <p:cNvPr id="10" name="泪滴形 9"/>
            <p:cNvSpPr/>
            <p:nvPr/>
          </p:nvSpPr>
          <p:spPr>
            <a:xfrm rot="2700000">
              <a:off x="5337423" y="3404128"/>
              <a:ext cx="1412207" cy="1412207"/>
            </a:xfrm>
            <a:prstGeom prst="teardrop">
              <a:avLst>
                <a:gd name="adj" fmla="val 100000"/>
              </a:avLst>
            </a:prstGeom>
            <a:gradFill rotWithShape="1">
              <a:gsLst>
                <a:gs pos="0">
                  <a:srgbClr val="8064A2">
                    <a:hueOff val="0"/>
                    <a:satOff val="0"/>
                    <a:lumOff val="0"/>
                    <a:alphaOff val="0"/>
                    <a:satMod val="103000"/>
                    <a:lumMod val="102000"/>
                    <a:tint val="94000"/>
                  </a:srgbClr>
                </a:gs>
                <a:gs pos="50000">
                  <a:srgbClr val="8064A2">
                    <a:hueOff val="0"/>
                    <a:satOff val="0"/>
                    <a:lumOff val="0"/>
                    <a:alphaOff val="0"/>
                    <a:satMod val="110000"/>
                    <a:lumMod val="100000"/>
                    <a:shade val="100000"/>
                  </a:srgbClr>
                </a:gs>
                <a:gs pos="100000">
                  <a:srgbClr val="8064A2">
                    <a:hueOff val="0"/>
                    <a:satOff val="0"/>
                    <a:lumOff val="0"/>
                    <a:alphaOff val="0"/>
                    <a:lumMod val="99000"/>
                    <a:satMod val="120000"/>
                    <a:shade val="78000"/>
                  </a:srgbClr>
                </a:gs>
              </a:gsLst>
              <a:lin ang="5400000" scaled="0"/>
            </a:gradFill>
            <a:ln>
              <a:noFill/>
            </a:ln>
            <a:effectLst/>
          </p:spPr>
        </p:sp>
        <p:sp>
          <p:nvSpPr>
            <p:cNvPr id="11" name="任意多边形: 形状 10"/>
            <p:cNvSpPr/>
            <p:nvPr/>
          </p:nvSpPr>
          <p:spPr>
            <a:xfrm>
              <a:off x="5384696" y="3451150"/>
              <a:ext cx="1318413" cy="1318412"/>
            </a:xfrm>
            <a:custGeom>
              <a:avLst/>
              <a:gdLst>
                <a:gd name="connsiteX0" fmla="*/ 0 w 1318413"/>
                <a:gd name="connsiteY0" fmla="*/ 659206 h 1318412"/>
                <a:gd name="connsiteX1" fmla="*/ 659207 w 1318413"/>
                <a:gd name="connsiteY1" fmla="*/ 0 h 1318412"/>
                <a:gd name="connsiteX2" fmla="*/ 1318414 w 1318413"/>
                <a:gd name="connsiteY2" fmla="*/ 659206 h 1318412"/>
                <a:gd name="connsiteX3" fmla="*/ 659207 w 1318413"/>
                <a:gd name="connsiteY3" fmla="*/ 1318412 h 1318412"/>
                <a:gd name="connsiteX4" fmla="*/ 0 w 1318413"/>
                <a:gd name="connsiteY4" fmla="*/ 659206 h 131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413" h="1318412">
                  <a:moveTo>
                    <a:pt x="0" y="659206"/>
                  </a:moveTo>
                  <a:cubicBezTo>
                    <a:pt x="0" y="295137"/>
                    <a:pt x="295137" y="0"/>
                    <a:pt x="659207" y="0"/>
                  </a:cubicBezTo>
                  <a:cubicBezTo>
                    <a:pt x="1023277" y="0"/>
                    <a:pt x="1318414" y="295137"/>
                    <a:pt x="1318414" y="659206"/>
                  </a:cubicBezTo>
                  <a:cubicBezTo>
                    <a:pt x="1318414" y="1023275"/>
                    <a:pt x="1023277" y="1318412"/>
                    <a:pt x="659207" y="1318412"/>
                  </a:cubicBezTo>
                  <a:cubicBezTo>
                    <a:pt x="295137" y="1318412"/>
                    <a:pt x="0" y="1023275"/>
                    <a:pt x="0" y="659206"/>
                  </a:cubicBezTo>
                  <a:close/>
                </a:path>
              </a:pathLst>
            </a:custGeom>
            <a:solidFill>
              <a:sysClr val="window" lastClr="FFFFFF">
                <a:alpha val="90000"/>
                <a:hueOff val="0"/>
                <a:satOff val="0"/>
                <a:lumOff val="0"/>
                <a:alphaOff val="0"/>
              </a:sysClr>
            </a:solidFill>
            <a:ln w="6350" cap="flat" cmpd="sng" algn="ctr">
              <a:solidFill>
                <a:srgbClr val="8064A2">
                  <a:hueOff val="0"/>
                  <a:satOff val="0"/>
                  <a:lumOff val="0"/>
                  <a:alphaOff val="0"/>
                </a:srgbClr>
              </a:solidFill>
              <a:prstDash val="solid"/>
              <a:miter lim="800000"/>
            </a:ln>
            <a:effectLst/>
          </p:spPr>
          <p:txBody>
            <a:bodyPr spcFirstLastPara="0" vert="horz" wrap="square" lIns="218395" tIns="218860" rIns="219147" bIns="21886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r>
                <a:rPr kumimoji="0" lang="zh-CN" altLang="en-US" sz="2400" b="0" i="0" u="none" strike="noStrike" kern="0" cap="none" spc="0" normalizeH="0" baseline="0" noProof="0" dirty="0">
                  <a:ln>
                    <a:noFill/>
                  </a:ln>
                  <a:solidFill>
                    <a:prstClr val="black">
                      <a:hueOff val="0"/>
                      <a:satOff val="0"/>
                      <a:lumOff val="0"/>
                      <a:alphaOff val="0"/>
                    </a:prstClr>
                  </a:solidFill>
                  <a:effectLst/>
                  <a:uLnTx/>
                  <a:uFillTx/>
                  <a:latin typeface="微软雅黑" panose="020B0503020204020204" pitchFamily="34" charset="-122"/>
                  <a:ea typeface="微软雅黑" panose="020B0503020204020204" pitchFamily="34" charset="-122"/>
                  <a:cs typeface="+mn-cs"/>
                </a:rPr>
                <a:t>部署合约</a:t>
              </a:r>
              <a:endParaRPr kumimoji="0" lang="en-US" sz="24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grpSp>
      <p:grpSp>
        <p:nvGrpSpPr>
          <p:cNvPr id="12" name="组合 11"/>
          <p:cNvGrpSpPr/>
          <p:nvPr/>
        </p:nvGrpSpPr>
        <p:grpSpPr>
          <a:xfrm>
            <a:off x="2877198" y="2592690"/>
            <a:ext cx="2031396" cy="2031396"/>
            <a:chOff x="2800998" y="2592690"/>
            <a:chExt cx="2031396" cy="2031396"/>
          </a:xfrm>
        </p:grpSpPr>
        <p:sp>
          <p:nvSpPr>
            <p:cNvPr id="13" name="泪滴形 12"/>
            <p:cNvSpPr/>
            <p:nvPr/>
          </p:nvSpPr>
          <p:spPr>
            <a:xfrm rot="2790571">
              <a:off x="2800998" y="2592690"/>
              <a:ext cx="2031396" cy="2031396"/>
            </a:xfrm>
            <a:prstGeom prst="teardrop">
              <a:avLst>
                <a:gd name="adj" fmla="val 100000"/>
              </a:avLst>
            </a:prstGeom>
            <a:gradFill rotWithShape="1">
              <a:gsLst>
                <a:gs pos="0">
                  <a:srgbClr val="4BACC6">
                    <a:hueOff val="0"/>
                    <a:satOff val="0"/>
                    <a:lumOff val="0"/>
                    <a:alphaOff val="0"/>
                    <a:satMod val="103000"/>
                    <a:lumMod val="102000"/>
                    <a:tint val="94000"/>
                  </a:srgbClr>
                </a:gs>
                <a:gs pos="50000">
                  <a:srgbClr val="4BACC6">
                    <a:hueOff val="0"/>
                    <a:satOff val="0"/>
                    <a:lumOff val="0"/>
                    <a:alphaOff val="0"/>
                    <a:satMod val="110000"/>
                    <a:lumMod val="100000"/>
                    <a:shade val="100000"/>
                  </a:srgbClr>
                </a:gs>
                <a:gs pos="100000">
                  <a:srgbClr val="4BACC6">
                    <a:hueOff val="0"/>
                    <a:satOff val="0"/>
                    <a:lumOff val="0"/>
                    <a:alphaOff val="0"/>
                    <a:lumMod val="99000"/>
                    <a:satMod val="120000"/>
                    <a:shade val="78000"/>
                  </a:srgbClr>
                </a:gs>
              </a:gsLst>
              <a:lin ang="5400000" scaled="0"/>
            </a:gradFill>
            <a:ln>
              <a:noFill/>
            </a:ln>
            <a:effectLst/>
          </p:spPr>
        </p:sp>
        <p:sp>
          <p:nvSpPr>
            <p:cNvPr id="14" name="任意多边形: 形状 13"/>
            <p:cNvSpPr/>
            <p:nvPr/>
          </p:nvSpPr>
          <p:spPr>
            <a:xfrm>
              <a:off x="2868833" y="2660273"/>
              <a:ext cx="1896480" cy="1896478"/>
            </a:xfrm>
            <a:custGeom>
              <a:avLst/>
              <a:gdLst>
                <a:gd name="connsiteX0" fmla="*/ 0 w 1318413"/>
                <a:gd name="connsiteY0" fmla="*/ 659206 h 1318412"/>
                <a:gd name="connsiteX1" fmla="*/ 659207 w 1318413"/>
                <a:gd name="connsiteY1" fmla="*/ 0 h 1318412"/>
                <a:gd name="connsiteX2" fmla="*/ 1318414 w 1318413"/>
                <a:gd name="connsiteY2" fmla="*/ 659206 h 1318412"/>
                <a:gd name="connsiteX3" fmla="*/ 659207 w 1318413"/>
                <a:gd name="connsiteY3" fmla="*/ 1318412 h 1318412"/>
                <a:gd name="connsiteX4" fmla="*/ 0 w 1318413"/>
                <a:gd name="connsiteY4" fmla="*/ 659206 h 131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413" h="1318412">
                  <a:moveTo>
                    <a:pt x="0" y="659206"/>
                  </a:moveTo>
                  <a:cubicBezTo>
                    <a:pt x="0" y="295137"/>
                    <a:pt x="295137" y="0"/>
                    <a:pt x="659207" y="0"/>
                  </a:cubicBezTo>
                  <a:cubicBezTo>
                    <a:pt x="1023277" y="0"/>
                    <a:pt x="1318414" y="295137"/>
                    <a:pt x="1318414" y="659206"/>
                  </a:cubicBezTo>
                  <a:cubicBezTo>
                    <a:pt x="1318414" y="1023275"/>
                    <a:pt x="1023277" y="1318412"/>
                    <a:pt x="659207" y="1318412"/>
                  </a:cubicBezTo>
                  <a:cubicBezTo>
                    <a:pt x="295137" y="1318412"/>
                    <a:pt x="0" y="1023275"/>
                    <a:pt x="0" y="659206"/>
                  </a:cubicBezTo>
                  <a:close/>
                </a:path>
              </a:pathLst>
            </a:custGeom>
            <a:solidFill>
              <a:sysClr val="window" lastClr="FFFFFF">
                <a:alpha val="90000"/>
                <a:hueOff val="0"/>
                <a:satOff val="0"/>
                <a:lumOff val="0"/>
                <a:alphaOff val="0"/>
              </a:sysClr>
            </a:solidFill>
            <a:ln w="6350" cap="flat" cmpd="sng" algn="ctr">
              <a:solidFill>
                <a:srgbClr val="4BACC6">
                  <a:hueOff val="0"/>
                  <a:satOff val="0"/>
                  <a:lumOff val="0"/>
                  <a:alphaOff val="0"/>
                </a:srgbClr>
              </a:solidFill>
              <a:prstDash val="solid"/>
              <a:miter lim="800000"/>
            </a:ln>
            <a:effectLst/>
          </p:spPr>
          <p:txBody>
            <a:bodyPr spcFirstLastPara="0" vert="horz" wrap="square" lIns="219147" tIns="218860" rIns="218395" bIns="21886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r>
                <a:rPr kumimoji="0" lang="zh-CN" altLang="en-US" sz="2400" b="0" i="0" u="none" strike="noStrike" kern="0" cap="none" spc="0" normalizeH="0" baseline="0" noProof="0" dirty="0">
                  <a:ln>
                    <a:noFill/>
                  </a:ln>
                  <a:solidFill>
                    <a:prstClr val="black">
                      <a:hueOff val="0"/>
                      <a:satOff val="0"/>
                      <a:lumOff val="0"/>
                      <a:alphaOff val="0"/>
                    </a:prstClr>
                  </a:solidFill>
                  <a:effectLst/>
                  <a:uLnTx/>
                  <a:uFillTx/>
                  <a:latin typeface="微软雅黑" panose="020B0503020204020204" pitchFamily="34" charset="-122"/>
                  <a:ea typeface="微软雅黑" panose="020B0503020204020204" pitchFamily="34" charset="-122"/>
                  <a:cs typeface="+mn-cs"/>
                </a:rPr>
                <a:t>创建合约</a:t>
              </a:r>
              <a:endParaRPr kumimoji="0" lang="en-US" sz="24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grpSp>
      <p:grpSp>
        <p:nvGrpSpPr>
          <p:cNvPr id="15" name="组合 14"/>
          <p:cNvGrpSpPr/>
          <p:nvPr/>
        </p:nvGrpSpPr>
        <p:grpSpPr>
          <a:xfrm>
            <a:off x="531736" y="2592690"/>
            <a:ext cx="2031396" cy="2031396"/>
            <a:chOff x="1735696" y="2592690"/>
            <a:chExt cx="2031396" cy="2031396"/>
          </a:xfrm>
        </p:grpSpPr>
        <p:sp>
          <p:nvSpPr>
            <p:cNvPr id="16" name="泪滴形 15"/>
            <p:cNvSpPr/>
            <p:nvPr/>
          </p:nvSpPr>
          <p:spPr>
            <a:xfrm rot="2766346">
              <a:off x="1735696" y="2592690"/>
              <a:ext cx="2031396" cy="2031396"/>
            </a:xfrm>
            <a:prstGeom prst="teardrop">
              <a:avLst>
                <a:gd name="adj" fmla="val 100000"/>
              </a:avLst>
            </a:prstGeom>
            <a:gradFill rotWithShape="1">
              <a:gsLst>
                <a:gs pos="0">
                  <a:srgbClr val="F79646">
                    <a:hueOff val="0"/>
                    <a:satOff val="0"/>
                    <a:lumOff val="0"/>
                    <a:alphaOff val="0"/>
                    <a:satMod val="103000"/>
                    <a:lumMod val="102000"/>
                    <a:tint val="94000"/>
                  </a:srgbClr>
                </a:gs>
                <a:gs pos="50000">
                  <a:srgbClr val="F79646">
                    <a:hueOff val="0"/>
                    <a:satOff val="0"/>
                    <a:lumOff val="0"/>
                    <a:alphaOff val="0"/>
                    <a:satMod val="110000"/>
                    <a:lumMod val="100000"/>
                    <a:shade val="100000"/>
                  </a:srgbClr>
                </a:gs>
                <a:gs pos="100000">
                  <a:srgbClr val="F79646">
                    <a:hueOff val="0"/>
                    <a:satOff val="0"/>
                    <a:lumOff val="0"/>
                    <a:alphaOff val="0"/>
                    <a:lumMod val="99000"/>
                    <a:satMod val="120000"/>
                    <a:shade val="78000"/>
                  </a:srgbClr>
                </a:gs>
              </a:gsLst>
              <a:lin ang="5400000" scaled="0"/>
            </a:gradFill>
            <a:ln>
              <a:noFill/>
            </a:ln>
            <a:effectLst/>
          </p:spPr>
        </p:sp>
        <p:sp>
          <p:nvSpPr>
            <p:cNvPr id="17" name="任意多边形: 形状 16"/>
            <p:cNvSpPr/>
            <p:nvPr/>
          </p:nvSpPr>
          <p:spPr>
            <a:xfrm>
              <a:off x="1803531" y="2660273"/>
              <a:ext cx="1896480" cy="1896478"/>
            </a:xfrm>
            <a:custGeom>
              <a:avLst/>
              <a:gdLst>
                <a:gd name="connsiteX0" fmla="*/ 0 w 1318413"/>
                <a:gd name="connsiteY0" fmla="*/ 659206 h 1318412"/>
                <a:gd name="connsiteX1" fmla="*/ 659207 w 1318413"/>
                <a:gd name="connsiteY1" fmla="*/ 0 h 1318412"/>
                <a:gd name="connsiteX2" fmla="*/ 1318414 w 1318413"/>
                <a:gd name="connsiteY2" fmla="*/ 659206 h 1318412"/>
                <a:gd name="connsiteX3" fmla="*/ 659207 w 1318413"/>
                <a:gd name="connsiteY3" fmla="*/ 1318412 h 1318412"/>
                <a:gd name="connsiteX4" fmla="*/ 0 w 1318413"/>
                <a:gd name="connsiteY4" fmla="*/ 659206 h 131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413" h="1318412">
                  <a:moveTo>
                    <a:pt x="0" y="659206"/>
                  </a:moveTo>
                  <a:cubicBezTo>
                    <a:pt x="0" y="295137"/>
                    <a:pt x="295137" y="0"/>
                    <a:pt x="659207" y="0"/>
                  </a:cubicBezTo>
                  <a:cubicBezTo>
                    <a:pt x="1023277" y="0"/>
                    <a:pt x="1318414" y="295137"/>
                    <a:pt x="1318414" y="659206"/>
                  </a:cubicBezTo>
                  <a:cubicBezTo>
                    <a:pt x="1318414" y="1023275"/>
                    <a:pt x="1023277" y="1318412"/>
                    <a:pt x="659207" y="1318412"/>
                  </a:cubicBezTo>
                  <a:cubicBezTo>
                    <a:pt x="295137" y="1318412"/>
                    <a:pt x="0" y="1023275"/>
                    <a:pt x="0" y="659206"/>
                  </a:cubicBezTo>
                  <a:close/>
                </a:path>
              </a:pathLst>
            </a:custGeom>
            <a:solidFill>
              <a:sysClr val="window" lastClr="FFFFFF">
                <a:alpha val="90000"/>
                <a:hueOff val="0"/>
                <a:satOff val="0"/>
                <a:lumOff val="0"/>
                <a:alphaOff val="0"/>
              </a:sysClr>
            </a:solidFill>
            <a:ln w="6350" cap="flat" cmpd="sng" algn="ctr">
              <a:solidFill>
                <a:srgbClr val="F79646">
                  <a:hueOff val="0"/>
                  <a:satOff val="0"/>
                  <a:lumOff val="0"/>
                  <a:alphaOff val="0"/>
                </a:srgbClr>
              </a:solidFill>
              <a:prstDash val="solid"/>
              <a:miter lim="800000"/>
            </a:ln>
            <a:effectLst/>
          </p:spPr>
          <p:txBody>
            <a:bodyPr spcFirstLastPara="0" vert="horz" wrap="square" lIns="219146" tIns="218860" rIns="218396" bIns="21886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r>
                <a:rPr kumimoji="0" lang="zh-CN" altLang="en-US" sz="2400" b="0" i="0" u="none" strike="noStrike" kern="0" cap="none" spc="0" normalizeH="0" baseline="0" noProof="0" dirty="0">
                  <a:ln>
                    <a:noFill/>
                  </a:ln>
                  <a:solidFill>
                    <a:prstClr val="black">
                      <a:hueOff val="0"/>
                      <a:satOff val="0"/>
                      <a:lumOff val="0"/>
                      <a:alphaOff val="0"/>
                    </a:prstClr>
                  </a:solidFill>
                  <a:effectLst/>
                  <a:uLnTx/>
                  <a:uFillTx/>
                  <a:latin typeface="微软雅黑" panose="020B0503020204020204" pitchFamily="34" charset="-122"/>
                  <a:ea typeface="微软雅黑" panose="020B0503020204020204" pitchFamily="34" charset="-122"/>
                  <a:cs typeface="+mn-cs"/>
                </a:rPr>
                <a:t>编译合约</a:t>
              </a:r>
              <a:endParaRPr kumimoji="0" lang="en-US" sz="24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grpSp>
      <p:grpSp>
        <p:nvGrpSpPr>
          <p:cNvPr id="18" name="组合 17"/>
          <p:cNvGrpSpPr/>
          <p:nvPr/>
        </p:nvGrpSpPr>
        <p:grpSpPr>
          <a:xfrm>
            <a:off x="9673255" y="3895324"/>
            <a:ext cx="2031632" cy="2031966"/>
            <a:chOff x="8485392" y="2779215"/>
            <a:chExt cx="1412370" cy="1412602"/>
          </a:xfrm>
        </p:grpSpPr>
        <p:sp>
          <p:nvSpPr>
            <p:cNvPr id="19" name="椭圆 18"/>
            <p:cNvSpPr/>
            <p:nvPr/>
          </p:nvSpPr>
          <p:spPr>
            <a:xfrm>
              <a:off x="8485392" y="2779215"/>
              <a:ext cx="1412370" cy="1412602"/>
            </a:xfrm>
            <a:prstGeom prst="ellipse">
              <a:avLst/>
            </a:prstGeom>
            <a:gradFill rotWithShape="1">
              <a:gsLst>
                <a:gs pos="0">
                  <a:srgbClr val="C0504D">
                    <a:hueOff val="0"/>
                    <a:satOff val="0"/>
                    <a:lumOff val="0"/>
                    <a:alphaOff val="0"/>
                    <a:satMod val="103000"/>
                    <a:lumMod val="102000"/>
                    <a:tint val="94000"/>
                  </a:srgbClr>
                </a:gs>
                <a:gs pos="50000">
                  <a:srgbClr val="C0504D">
                    <a:hueOff val="0"/>
                    <a:satOff val="0"/>
                    <a:lumOff val="0"/>
                    <a:alphaOff val="0"/>
                    <a:satMod val="110000"/>
                    <a:lumMod val="100000"/>
                    <a:shade val="100000"/>
                  </a:srgbClr>
                </a:gs>
                <a:gs pos="100000">
                  <a:srgbClr val="C0504D">
                    <a:hueOff val="0"/>
                    <a:satOff val="0"/>
                    <a:lumOff val="0"/>
                    <a:alphaOff val="0"/>
                    <a:lumMod val="99000"/>
                    <a:satMod val="120000"/>
                    <a:shade val="78000"/>
                  </a:srgbClr>
                </a:gs>
              </a:gsLst>
              <a:lin ang="5400000" scaled="0"/>
            </a:gradFill>
            <a:ln>
              <a:noFill/>
            </a:ln>
            <a:effectLst/>
          </p:spPr>
        </p:sp>
        <p:sp>
          <p:nvSpPr>
            <p:cNvPr id="20" name="任意多边形: 形状 19"/>
            <p:cNvSpPr/>
            <p:nvPr/>
          </p:nvSpPr>
          <p:spPr>
            <a:xfrm>
              <a:off x="8531995" y="2826310"/>
              <a:ext cx="1318413" cy="1318412"/>
            </a:xfrm>
            <a:custGeom>
              <a:avLst/>
              <a:gdLst>
                <a:gd name="connsiteX0" fmla="*/ 0 w 1318413"/>
                <a:gd name="connsiteY0" fmla="*/ 659206 h 1318412"/>
                <a:gd name="connsiteX1" fmla="*/ 659207 w 1318413"/>
                <a:gd name="connsiteY1" fmla="*/ 0 h 1318412"/>
                <a:gd name="connsiteX2" fmla="*/ 1318414 w 1318413"/>
                <a:gd name="connsiteY2" fmla="*/ 659206 h 1318412"/>
                <a:gd name="connsiteX3" fmla="*/ 659207 w 1318413"/>
                <a:gd name="connsiteY3" fmla="*/ 1318412 h 1318412"/>
                <a:gd name="connsiteX4" fmla="*/ 0 w 1318413"/>
                <a:gd name="connsiteY4" fmla="*/ 659206 h 131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413" h="1318412">
                  <a:moveTo>
                    <a:pt x="0" y="659206"/>
                  </a:moveTo>
                  <a:cubicBezTo>
                    <a:pt x="0" y="295137"/>
                    <a:pt x="295137" y="0"/>
                    <a:pt x="659207" y="0"/>
                  </a:cubicBezTo>
                  <a:cubicBezTo>
                    <a:pt x="1023277" y="0"/>
                    <a:pt x="1318414" y="295137"/>
                    <a:pt x="1318414" y="659206"/>
                  </a:cubicBezTo>
                  <a:cubicBezTo>
                    <a:pt x="1318414" y="1023275"/>
                    <a:pt x="1023277" y="1318412"/>
                    <a:pt x="659207" y="1318412"/>
                  </a:cubicBezTo>
                  <a:cubicBezTo>
                    <a:pt x="295137" y="1318412"/>
                    <a:pt x="0" y="1023275"/>
                    <a:pt x="0" y="659206"/>
                  </a:cubicBezTo>
                  <a:close/>
                </a:path>
              </a:pathLst>
            </a:custGeom>
            <a:solidFill>
              <a:sysClr val="window" lastClr="FFFFFF">
                <a:alpha val="90000"/>
                <a:hueOff val="0"/>
                <a:satOff val="0"/>
                <a:lumOff val="0"/>
                <a:alphaOff val="0"/>
              </a:sysClr>
            </a:solidFill>
            <a:ln w="6350" cap="flat" cmpd="sng" algn="ctr">
              <a:solidFill>
                <a:srgbClr val="C0504D">
                  <a:hueOff val="0"/>
                  <a:satOff val="0"/>
                  <a:lumOff val="0"/>
                  <a:alphaOff val="0"/>
                </a:srgbClr>
              </a:solidFill>
              <a:prstDash val="solid"/>
              <a:miter lim="800000"/>
            </a:ln>
            <a:effectLst/>
          </p:spPr>
          <p:txBody>
            <a:bodyPr spcFirstLastPara="0" vert="horz" wrap="square" lIns="219147" tIns="218860" rIns="218395" bIns="218860" numCol="1" spcCol="1270" anchor="ctr" anchorCtr="0">
              <a:noAutofit/>
            </a:bodyPr>
            <a:lstStyle/>
            <a:p>
              <a:pPr marL="0" marR="0" lvl="0" indent="0" algn="ctr" defTabSz="1066800" eaLnBrk="1" fontAlgn="auto" latinLnBrk="0" hangingPunct="1">
                <a:lnSpc>
                  <a:spcPct val="90000"/>
                </a:lnSpc>
                <a:spcBef>
                  <a:spcPct val="0"/>
                </a:spcBef>
                <a:spcAft>
                  <a:spcPct val="35000"/>
                </a:spcAft>
                <a:buClrTx/>
                <a:buSzTx/>
                <a:buFontTx/>
                <a:buNone/>
                <a:defRPr/>
              </a:pPr>
              <a:r>
                <a:rPr kumimoji="0" lang="zh-CN" altLang="en-US" sz="2400" b="0" i="0" u="none" strike="noStrike" kern="0" cap="none" spc="0" normalizeH="0" baseline="0" noProof="0" dirty="0">
                  <a:ln>
                    <a:noFill/>
                  </a:ln>
                  <a:solidFill>
                    <a:prstClr val="black">
                      <a:hueOff val="0"/>
                      <a:satOff val="0"/>
                      <a:lumOff val="0"/>
                      <a:alphaOff val="0"/>
                    </a:prstClr>
                  </a:solidFill>
                  <a:effectLst/>
                  <a:uLnTx/>
                  <a:uFillTx/>
                  <a:latin typeface="微软雅黑" panose="020B0503020204020204" pitchFamily="34" charset="-122"/>
                  <a:ea typeface="微软雅黑" panose="020B0503020204020204" pitchFamily="34" charset="-122"/>
                  <a:cs typeface="+mn-cs"/>
                </a:rPr>
                <a:t>销毁合约</a:t>
              </a:r>
              <a:endParaRPr kumimoji="0" lang="en-US" sz="2400" b="0" i="0" u="none" strike="noStrike" kern="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endParaRPr>
            </a:p>
          </p:txBody>
        </p:sp>
      </p:grpSp>
      <p:sp>
        <p:nvSpPr>
          <p:cNvPr id="21" name="文本框 20"/>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智能合约使用步骤</a:t>
            </a:r>
            <a:endParaRPr lang="zh-CN"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智能合约使用步骤</a:t>
            </a:r>
            <a:endParaRPr lang="zh-CN" sz="2400" dirty="0">
              <a:latin typeface="华文中宋" panose="02010600040101010101" pitchFamily="2" charset="-122"/>
              <a:ea typeface="华文中宋" panose="02010600040101010101" pitchFamily="2" charset="-122"/>
            </a:endParaRPr>
          </a:p>
        </p:txBody>
      </p:sp>
      <p:graphicFrame>
        <p:nvGraphicFramePr>
          <p:cNvPr id="3" name="对象 2"/>
          <p:cNvGraphicFramePr>
            <a:graphicFrameLocks noChangeAspect="1"/>
          </p:cNvGraphicFramePr>
          <p:nvPr/>
        </p:nvGraphicFramePr>
        <p:xfrm>
          <a:off x="1966912" y="871855"/>
          <a:ext cx="8258175" cy="5848350"/>
        </p:xfrm>
        <a:graphic>
          <a:graphicData uri="http://schemas.openxmlformats.org/presentationml/2006/ole">
            <mc:AlternateContent xmlns:mc="http://schemas.openxmlformats.org/markup-compatibility/2006">
              <mc:Choice xmlns:v="urn:schemas-microsoft-com:vml" Requires="v">
                <p:oleObj spid="_x0000_s1034" name="Visio" r:id="rId3" imgW="7086600" imgH="5020945" progId="Visio.Drawing.15">
                  <p:embed/>
                </p:oleObj>
              </mc:Choice>
              <mc:Fallback>
                <p:oleObj name="Visio" r:id="rId3" imgW="7086600" imgH="5020945" progId="Visio.Drawing.15">
                  <p:embed/>
                  <p:pic>
                    <p:nvPicPr>
                      <p:cNvPr id="0" name="图片 1029"/>
                      <p:cNvPicPr/>
                      <p:nvPr/>
                    </p:nvPicPr>
                    <p:blipFill>
                      <a:blip r:embed="rId4"/>
                      <a:stretch>
                        <a:fillRect/>
                      </a:stretch>
                    </p:blipFill>
                    <p:spPr>
                      <a:xfrm>
                        <a:off x="1966912" y="871855"/>
                        <a:ext cx="8258175" cy="584835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
          <p:cNvSpPr>
            <a:spLocks noChangeShapeType="1"/>
          </p:cNvSpPr>
          <p:nvPr/>
        </p:nvSpPr>
        <p:spPr bwMode="black">
          <a:xfrm>
            <a:off x="8366822" y="2013121"/>
            <a:ext cx="0" cy="3958748"/>
          </a:xfrm>
          <a:prstGeom prst="line">
            <a:avLst/>
          </a:prstGeom>
          <a:noFill/>
          <a:ln w="28575">
            <a:solidFill>
              <a:srgbClr val="FEFEFE">
                <a:alpha val="50195"/>
              </a:srgbClr>
            </a:solidFill>
            <a:round/>
          </a:ln>
        </p:spPr>
        <p:txBody>
          <a:bodyPr/>
          <a:lstStyle/>
          <a:p>
            <a:pPr defTabSz="914400" fontAlgn="base">
              <a:spcBef>
                <a:spcPct val="0"/>
              </a:spcBef>
              <a:spcAft>
                <a:spcPct val="0"/>
              </a:spcAft>
            </a:pPr>
            <a:endParaRPr lang="zh-CN" altLang="en-US">
              <a:solidFill>
                <a:srgbClr val="000000"/>
              </a:solidFill>
              <a:ea typeface="宋体" panose="02010600030101010101" pitchFamily="2" charset="-122"/>
            </a:endParaRPr>
          </a:p>
        </p:txBody>
      </p:sp>
      <p:grpSp>
        <p:nvGrpSpPr>
          <p:cNvPr id="3" name="组合 2"/>
          <p:cNvGrpSpPr/>
          <p:nvPr/>
        </p:nvGrpSpPr>
        <p:grpSpPr>
          <a:xfrm>
            <a:off x="3756133" y="2321842"/>
            <a:ext cx="2406660" cy="2406660"/>
            <a:chOff x="1251960" y="2321842"/>
            <a:chExt cx="2406660" cy="2406660"/>
          </a:xfrm>
        </p:grpSpPr>
        <p:sp>
          <p:nvSpPr>
            <p:cNvPr id="4" name="Oval 23"/>
            <p:cNvSpPr>
              <a:spLocks noChangeArrowheads="1"/>
            </p:cNvSpPr>
            <p:nvPr/>
          </p:nvSpPr>
          <p:spPr bwMode="gray">
            <a:xfrm>
              <a:off x="1317584" y="2462302"/>
              <a:ext cx="2125740" cy="2125740"/>
            </a:xfrm>
            <a:prstGeom prst="ellipse">
              <a:avLst/>
            </a:prstGeom>
            <a:gradFill>
              <a:gsLst>
                <a:gs pos="0">
                  <a:srgbClr val="F79646"/>
                </a:gs>
                <a:gs pos="61000">
                  <a:srgbClr val="F79646">
                    <a:lumMod val="75000"/>
                  </a:srgbClr>
                </a:gs>
                <a:gs pos="100000">
                  <a:srgbClr val="F79646"/>
                </a:gs>
              </a:gsLst>
              <a:lin ang="5400000" scaled="0"/>
            </a:gradFill>
            <a:ln w="25400" cap="flat" cmpd="sng" algn="ctr">
              <a:solidFill>
                <a:sysClr val="window" lastClr="FFFFFF"/>
              </a:solidFill>
              <a:prstDash val="solid"/>
            </a:ln>
            <a:effectLst/>
            <a:scene3d>
              <a:camera prst="orthographicFront"/>
              <a:lightRig rig="threePt" dir="t"/>
            </a:scene3d>
            <a:sp3d>
              <a:bevelT w="50800" h="25400" prst="coolSlant"/>
            </a:sp3d>
          </p:spPr>
          <p:txBody>
            <a:bodyPr anchor="ctr"/>
            <a:lstStyle/>
            <a:p>
              <a:pPr algn="ctr" defTabSz="914400" latinLnBrk="1"/>
              <a:endParaRPr lang="zh-CN" altLang="en-US" kern="0" dirty="0">
                <a:solidFill>
                  <a:prstClr val="white"/>
                </a:solidFill>
                <a:latin typeface="Malgun Gothic" panose="020B0503020000020004" charset="-127"/>
                <a:ea typeface="Malgun Gothic" panose="020B0503020000020004" charset="-127"/>
              </a:endParaRPr>
            </a:p>
          </p:txBody>
        </p:sp>
        <p:sp>
          <p:nvSpPr>
            <p:cNvPr id="5" name="Text Box 47"/>
            <p:cNvSpPr txBox="1">
              <a:spLocks noChangeArrowheads="1"/>
            </p:cNvSpPr>
            <p:nvPr/>
          </p:nvSpPr>
          <p:spPr bwMode="black">
            <a:xfrm>
              <a:off x="1401919" y="3126402"/>
              <a:ext cx="1987550" cy="861774"/>
            </a:xfrm>
            <a:prstGeom prst="rect">
              <a:avLst/>
            </a:prstGeom>
            <a:noFill/>
            <a:ln w="9525" algn="ctr">
              <a:noFill/>
              <a:miter lim="800000"/>
            </a:ln>
            <a:effectLst>
              <a:outerShdw dist="28398" dir="1593903" algn="ctr" rotWithShape="0">
                <a:srgbClr val="1C1C1C"/>
              </a:outerShdw>
            </a:effectLst>
          </p:spPr>
          <p:txBody>
            <a:bodyPr>
              <a:spAutoFit/>
            </a:bodyPr>
            <a:lstStyle/>
            <a:p>
              <a:pPr algn="ctr" defTabSz="914400" fontAlgn="base">
                <a:spcBef>
                  <a:spcPct val="50000"/>
                </a:spcBef>
                <a:spcAft>
                  <a:spcPct val="0"/>
                </a:spcAft>
                <a:defRPr/>
              </a:pPr>
              <a:r>
                <a:rPr lang="zh-CN" altLang="en-US" sz="2000" b="1" dirty="0">
                  <a:solidFill>
                    <a:schemeClr val="bg1"/>
                  </a:solidFill>
                  <a:latin typeface="+mj-ea"/>
                  <a:ea typeface="+mj-ea"/>
                </a:rPr>
                <a:t>编译</a:t>
              </a:r>
              <a:r>
                <a:rPr lang="en-US" altLang="zh-CN" sz="2000" b="1" dirty="0">
                  <a:solidFill>
                    <a:schemeClr val="bg1"/>
                  </a:solidFill>
                  <a:latin typeface="+mj-ea"/>
                  <a:ea typeface="+mj-ea"/>
                </a:rPr>
                <a:t>Solidity</a:t>
              </a:r>
            </a:p>
            <a:p>
              <a:pPr algn="ctr" defTabSz="914400" fontAlgn="base">
                <a:spcBef>
                  <a:spcPct val="50000"/>
                </a:spcBef>
                <a:spcAft>
                  <a:spcPct val="0"/>
                </a:spcAft>
                <a:defRPr/>
              </a:pPr>
              <a:r>
                <a:rPr lang="zh-CN" altLang="en-US" sz="2000" b="1" dirty="0">
                  <a:solidFill>
                    <a:schemeClr val="bg1"/>
                  </a:solidFill>
                  <a:latin typeface="+mj-ea"/>
                  <a:ea typeface="+mj-ea"/>
                </a:rPr>
                <a:t>代码的方式</a:t>
              </a:r>
              <a:endParaRPr lang="en-US" altLang="zh-CN" sz="2000" b="1" dirty="0">
                <a:solidFill>
                  <a:schemeClr val="bg1"/>
                </a:solidFill>
                <a:latin typeface="+mj-ea"/>
                <a:ea typeface="+mj-ea"/>
              </a:endParaRPr>
            </a:p>
          </p:txBody>
        </p:sp>
        <p:sp>
          <p:nvSpPr>
            <p:cNvPr id="6" name="도넛 148"/>
            <p:cNvSpPr/>
            <p:nvPr/>
          </p:nvSpPr>
          <p:spPr>
            <a:xfrm>
              <a:off x="1251960" y="2321842"/>
              <a:ext cx="2406660" cy="2406660"/>
            </a:xfrm>
            <a:prstGeom prst="donut">
              <a:avLst>
                <a:gd name="adj" fmla="val 12407"/>
              </a:avLst>
            </a:prstGeom>
            <a:gradFill flip="none" rotWithShape="1">
              <a:gsLst>
                <a:gs pos="0">
                  <a:sysClr val="window" lastClr="FFFFFF"/>
                </a:gs>
                <a:gs pos="100000">
                  <a:sysClr val="window" lastClr="FFFFFF">
                    <a:lumMod val="85000"/>
                  </a:sysClr>
                </a:gs>
                <a:gs pos="100000">
                  <a:sysClr val="window" lastClr="FFFFFF"/>
                </a:gs>
              </a:gsLst>
              <a:lin ang="2700000" scaled="1"/>
              <a:tileRect/>
            </a:gradFill>
            <a:ln w="12700" cap="flat" cmpd="sng" algn="ctr">
              <a:solidFill>
                <a:sysClr val="window" lastClr="FFFFFF">
                  <a:lumMod val="75000"/>
                </a:sysClr>
              </a:solidFill>
              <a:prstDash val="solid"/>
            </a:ln>
            <a:effectLst/>
            <a:scene3d>
              <a:camera prst="orthographicFront"/>
              <a:lightRig rig="threePt" dir="t"/>
            </a:scene3d>
            <a:sp3d>
              <a:bevelT w="133350" h="25400" prst="coolSlant"/>
            </a:sp3d>
          </p:spPr>
          <p:txBody>
            <a:bodyPr anchor="ctr"/>
            <a:lstStyle/>
            <a:p>
              <a:pPr marL="0" marR="0" lvl="0" indent="0" algn="ctr" defTabSz="914400" eaLnBrk="1" fontAlgn="auto" latinLnBrk="1"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prstClr val="white"/>
                </a:solidFill>
                <a:effectLst/>
                <a:uLnTx/>
                <a:uFillTx/>
                <a:latin typeface="Malgun Gothic" panose="020B0503020000020004" charset="-127"/>
                <a:ea typeface="Malgun Gothic" panose="020B0503020000020004" charset="-127"/>
                <a:cs typeface="+mn-cs"/>
              </a:endParaRPr>
            </a:p>
          </p:txBody>
        </p:sp>
      </p:grpSp>
      <p:grpSp>
        <p:nvGrpSpPr>
          <p:cNvPr id="7" name="组合 6"/>
          <p:cNvGrpSpPr/>
          <p:nvPr/>
        </p:nvGrpSpPr>
        <p:grpSpPr>
          <a:xfrm>
            <a:off x="6368400" y="961292"/>
            <a:ext cx="3996844" cy="1191845"/>
            <a:chOff x="4560929" y="1216649"/>
            <a:chExt cx="3996844" cy="1191845"/>
          </a:xfrm>
        </p:grpSpPr>
        <p:cxnSp>
          <p:nvCxnSpPr>
            <p:cNvPr id="8" name="直接连接符 7"/>
            <p:cNvCxnSpPr/>
            <p:nvPr/>
          </p:nvCxnSpPr>
          <p:spPr>
            <a:xfrm>
              <a:off x="4959550" y="1825981"/>
              <a:ext cx="130415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592170" y="1369791"/>
              <a:ext cx="1965603" cy="728982"/>
            </a:xfrm>
            <a:prstGeom prst="rect">
              <a:avLst/>
            </a:prstGeom>
          </p:spPr>
          <p:txBody>
            <a:bodyPr wrap="none">
              <a:spAutoFit/>
            </a:bodyPr>
            <a:lstStyle/>
            <a:p>
              <a:pPr>
                <a:lnSpc>
                  <a:spcPct val="120000"/>
                </a:lnSpc>
              </a:pPr>
              <a:r>
                <a:rPr lang="zh-CN" altLang="en-US" b="1" spc="150" dirty="0">
                  <a:solidFill>
                    <a:schemeClr val="accent1"/>
                  </a:solidFill>
                  <a:latin typeface="微软雅黑" panose="020B0503020204020204" pitchFamily="34" charset="-122"/>
                  <a:ea typeface="微软雅黑" panose="020B0503020204020204" pitchFamily="34" charset="-122"/>
                </a:rPr>
                <a:t>在命令行下</a:t>
              </a:r>
              <a:endParaRPr lang="en-US" altLang="zh-CN" b="1" spc="150" dirty="0">
                <a:solidFill>
                  <a:schemeClr val="accent1"/>
                </a:solidFill>
                <a:latin typeface="微软雅黑" panose="020B0503020204020204" pitchFamily="34" charset="-122"/>
                <a:ea typeface="微软雅黑" panose="020B0503020204020204" pitchFamily="34" charset="-122"/>
              </a:endParaRPr>
            </a:p>
            <a:p>
              <a:pPr>
                <a:lnSpc>
                  <a:spcPct val="120000"/>
                </a:lnSpc>
              </a:pPr>
              <a:r>
                <a:rPr lang="zh-CN" altLang="en-US" b="1" spc="150" dirty="0">
                  <a:solidFill>
                    <a:schemeClr val="accent1"/>
                  </a:solidFill>
                  <a:latin typeface="微软雅黑" panose="020B0503020204020204" pitchFamily="34" charset="-122"/>
                  <a:ea typeface="微软雅黑" panose="020B0503020204020204" pitchFamily="34" charset="-122"/>
                </a:rPr>
                <a:t>使用</a:t>
              </a:r>
              <a:r>
                <a:rPr lang="en-US" altLang="zh-CN" b="1" spc="150" dirty="0" err="1">
                  <a:solidFill>
                    <a:schemeClr val="accent1"/>
                  </a:solidFill>
                  <a:latin typeface="微软雅黑" panose="020B0503020204020204" pitchFamily="34" charset="-122"/>
                  <a:ea typeface="微软雅黑" panose="020B0503020204020204" pitchFamily="34" charset="-122"/>
                </a:rPr>
                <a:t>solc</a:t>
              </a:r>
              <a:r>
                <a:rPr lang="zh-CN" altLang="en-US" b="1" spc="150" dirty="0">
                  <a:solidFill>
                    <a:schemeClr val="accent1"/>
                  </a:solidFill>
                  <a:latin typeface="微软雅黑" panose="020B0503020204020204" pitchFamily="34" charset="-122"/>
                  <a:ea typeface="微软雅黑" panose="020B0503020204020204" pitchFamily="34" charset="-122"/>
                </a:rPr>
                <a:t>编译器</a:t>
              </a:r>
              <a:endParaRPr lang="en-US" altLang="zh-CN" b="1" spc="150" dirty="0">
                <a:solidFill>
                  <a:schemeClr val="accent1"/>
                </a:solidFill>
                <a:latin typeface="微软雅黑" panose="020B0503020204020204" pitchFamily="34" charset="-122"/>
                <a:ea typeface="微软雅黑" panose="020B0503020204020204" pitchFamily="34" charset="-122"/>
              </a:endParaRPr>
            </a:p>
          </p:txBody>
        </p:sp>
        <p:sp>
          <p:nvSpPr>
            <p:cNvPr id="10" name="Oval 8"/>
            <p:cNvSpPr>
              <a:spLocks noChangeArrowheads="1"/>
            </p:cNvSpPr>
            <p:nvPr/>
          </p:nvSpPr>
          <p:spPr bwMode="gray">
            <a:xfrm flipH="1" flipV="1">
              <a:off x="4560929" y="1600201"/>
              <a:ext cx="398621" cy="419474"/>
            </a:xfrm>
            <a:prstGeom prst="ellipse">
              <a:avLst/>
            </a:prstGeom>
            <a:gradFill rotWithShape="1">
              <a:gsLst>
                <a:gs pos="0">
                  <a:srgbClr val="A2A6FC"/>
                </a:gs>
                <a:gs pos="100000">
                  <a:srgbClr val="3983B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11" name="矩形 10"/>
            <p:cNvSpPr/>
            <p:nvPr/>
          </p:nvSpPr>
          <p:spPr bwMode="auto">
            <a:xfrm>
              <a:off x="6270820" y="1216649"/>
              <a:ext cx="101110" cy="1191845"/>
            </a:xfrm>
            <a:prstGeom prst="rect">
              <a:avLst/>
            </a:prstGeom>
            <a:solidFill>
              <a:srgbClr val="3983B1"/>
            </a:solidFill>
            <a:ln>
              <a:noFill/>
            </a:ln>
            <a:effectLst>
              <a:outerShdw blurRad="25400" dist="25400" dir="2700000" algn="tl" rotWithShape="0">
                <a:prstClr val="black">
                  <a:alpha val="40000"/>
                </a:prstClr>
              </a:outerShdw>
            </a:effectLst>
          </p:spPr>
          <p:txBody>
            <a:bodyPr rtlCol="0" anchor="ctr"/>
            <a:lstStyle/>
            <a:p>
              <a:pPr algn="ctr"/>
              <a:endParaRPr lang="zh-CN" altLang="en-US"/>
            </a:p>
          </p:txBody>
        </p:sp>
      </p:grpSp>
      <p:grpSp>
        <p:nvGrpSpPr>
          <p:cNvPr id="12" name="组合 11"/>
          <p:cNvGrpSpPr/>
          <p:nvPr/>
        </p:nvGrpSpPr>
        <p:grpSpPr>
          <a:xfrm>
            <a:off x="7301388" y="2281923"/>
            <a:ext cx="4623684" cy="1242443"/>
            <a:chOff x="5166365" y="2967486"/>
            <a:chExt cx="4623684" cy="1242443"/>
          </a:xfrm>
        </p:grpSpPr>
        <p:sp>
          <p:nvSpPr>
            <p:cNvPr id="13" name="Oval 8"/>
            <p:cNvSpPr>
              <a:spLocks noChangeArrowheads="1"/>
            </p:cNvSpPr>
            <p:nvPr/>
          </p:nvSpPr>
          <p:spPr bwMode="gray">
            <a:xfrm>
              <a:off x="5166365" y="3329850"/>
              <a:ext cx="399600" cy="421200"/>
            </a:xfrm>
            <a:prstGeom prst="ellipse">
              <a:avLst/>
            </a:prstGeom>
            <a:gradFill rotWithShape="1">
              <a:gsLst>
                <a:gs pos="0">
                  <a:srgbClr val="93B453"/>
                </a:gs>
                <a:gs pos="100000">
                  <a:srgbClr val="ABCE78"/>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14" name="Rectangle 14"/>
            <p:cNvSpPr>
              <a:spLocks noChangeArrowheads="1"/>
            </p:cNvSpPr>
            <p:nvPr/>
          </p:nvSpPr>
          <p:spPr bwMode="auto">
            <a:xfrm>
              <a:off x="7145414" y="3255822"/>
              <a:ext cx="2644635" cy="954107"/>
            </a:xfrm>
            <a:prstGeom prst="rect">
              <a:avLst/>
            </a:prstGeom>
            <a:noFill/>
            <a:ln w="9525">
              <a:noFill/>
              <a:miter lim="800000"/>
            </a:ln>
          </p:spPr>
          <p:txBody>
            <a:bodyPr wrap="none">
              <a:spAutoFit/>
            </a:bodyPr>
            <a:lstStyle/>
            <a:p>
              <a:pPr defTabSz="914400" fontAlgn="base">
                <a:spcBef>
                  <a:spcPct val="0"/>
                </a:spcBef>
                <a:spcAft>
                  <a:spcPct val="0"/>
                </a:spcAft>
                <a:buClr>
                  <a:srgbClr val="FF0066"/>
                </a:buClr>
                <a:buSzPct val="75000"/>
              </a:pPr>
              <a:r>
                <a:rPr lang="zh-CN" altLang="en-US" b="1" spc="120" dirty="0">
                  <a:solidFill>
                    <a:schemeClr val="accent1"/>
                  </a:solidFill>
                  <a:latin typeface="微软雅黑" panose="020B0503020204020204" pitchFamily="34" charset="-122"/>
                  <a:ea typeface="微软雅黑" panose="020B0503020204020204" pitchFamily="34" charset="-122"/>
                </a:rPr>
                <a:t>集成开发环境</a:t>
              </a:r>
              <a:r>
                <a:rPr lang="en-US" altLang="zh-CN" b="1" spc="120" dirty="0">
                  <a:solidFill>
                    <a:schemeClr val="accent1"/>
                  </a:solidFill>
                  <a:latin typeface="微软雅黑" panose="020B0503020204020204" pitchFamily="34" charset="-122"/>
                  <a:ea typeface="微软雅黑" panose="020B0503020204020204" pitchFamily="34" charset="-122"/>
                </a:rPr>
                <a:t>IDE</a:t>
              </a:r>
              <a:r>
                <a:rPr lang="zh-CN" altLang="en-US" b="1" spc="120" dirty="0">
                  <a:solidFill>
                    <a:schemeClr val="accent1"/>
                  </a:solidFill>
                  <a:latin typeface="微软雅黑" panose="020B0503020204020204" pitchFamily="34" charset="-122"/>
                  <a:ea typeface="微软雅黑" panose="020B0503020204020204" pitchFamily="34" charset="-122"/>
                </a:rPr>
                <a:t>，</a:t>
              </a:r>
              <a:endParaRPr lang="en-US" altLang="zh-CN" b="1" spc="120" dirty="0">
                <a:solidFill>
                  <a:schemeClr val="accent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buClr>
                  <a:srgbClr val="FF0066"/>
                </a:buClr>
                <a:buSzPct val="75000"/>
              </a:pPr>
              <a:r>
                <a:rPr lang="zh-CN" altLang="en-US" b="1" spc="120" dirty="0">
                  <a:solidFill>
                    <a:schemeClr val="accent1"/>
                  </a:solidFill>
                  <a:latin typeface="微软雅黑" panose="020B0503020204020204" pitchFamily="34" charset="-122"/>
                  <a:ea typeface="微软雅黑" panose="020B0503020204020204" pitchFamily="34" charset="-122"/>
                </a:rPr>
                <a:t>如（</a:t>
              </a:r>
              <a:r>
                <a:rPr lang="en-US" altLang="zh-CN" b="1" spc="120" dirty="0">
                  <a:solidFill>
                    <a:schemeClr val="accent1"/>
                  </a:solidFill>
                  <a:latin typeface="微软雅黑" panose="020B0503020204020204" pitchFamily="34" charset="-122"/>
                  <a:ea typeface="微软雅黑" panose="020B0503020204020204" pitchFamily="34" charset="-122"/>
                </a:rPr>
                <a:t>Visual Studio</a:t>
              </a:r>
              <a:r>
                <a:rPr lang="zh-CN" altLang="en-US" b="1" spc="120" dirty="0">
                  <a:solidFill>
                    <a:schemeClr val="accent1"/>
                  </a:solidFill>
                  <a:latin typeface="微软雅黑" panose="020B0503020204020204" pitchFamily="34" charset="-122"/>
                  <a:ea typeface="微软雅黑" panose="020B0503020204020204" pitchFamily="34" charset="-122"/>
                </a:rPr>
                <a:t>）</a:t>
              </a:r>
            </a:p>
            <a:p>
              <a:pPr defTabSz="914400" fontAlgn="base">
                <a:spcBef>
                  <a:spcPct val="0"/>
                </a:spcBef>
                <a:spcAft>
                  <a:spcPct val="0"/>
                </a:spcAft>
                <a:buClr>
                  <a:srgbClr val="FF0066"/>
                </a:buClr>
                <a:buSzPct val="75000"/>
                <a:buFont typeface="Arial" panose="020B0604020202020204" pitchFamily="34" charset="0"/>
                <a:buNone/>
              </a:pPr>
              <a:endParaRPr lang="en-US" altLang="zh-CN" sz="2000" dirty="0">
                <a:solidFill>
                  <a:srgbClr val="000000"/>
                </a:solidFill>
                <a:ea typeface="宋体" panose="02010600030101010101" pitchFamily="2" charset="-122"/>
              </a:endParaRPr>
            </a:p>
          </p:txBody>
        </p:sp>
        <p:cxnSp>
          <p:nvCxnSpPr>
            <p:cNvPr id="15" name="直接连接符 14"/>
            <p:cNvCxnSpPr/>
            <p:nvPr/>
          </p:nvCxnSpPr>
          <p:spPr>
            <a:xfrm>
              <a:off x="5587139" y="3563409"/>
              <a:ext cx="1304152" cy="0"/>
            </a:xfrm>
            <a:prstGeom prst="line">
              <a:avLst/>
            </a:prstGeom>
            <a:ln>
              <a:solidFill>
                <a:srgbClr val="93B453"/>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bwMode="auto">
            <a:xfrm>
              <a:off x="6898409" y="2967486"/>
              <a:ext cx="101110" cy="1191845"/>
            </a:xfrm>
            <a:prstGeom prst="rect">
              <a:avLst/>
            </a:prstGeom>
            <a:solidFill>
              <a:srgbClr val="93B453"/>
            </a:solidFill>
            <a:ln>
              <a:noFill/>
            </a:ln>
            <a:effectLst>
              <a:outerShdw blurRad="25400" dist="25400" dir="2700000" algn="tl" rotWithShape="0">
                <a:prstClr val="black">
                  <a:alpha val="40000"/>
                </a:prstClr>
              </a:outerShdw>
            </a:effectLst>
          </p:spPr>
          <p:txBody>
            <a:bodyPr rtlCol="0" anchor="ctr"/>
            <a:lstStyle/>
            <a:p>
              <a:pPr algn="ctr"/>
              <a:endParaRPr lang="zh-CN" altLang="en-US"/>
            </a:p>
          </p:txBody>
        </p:sp>
      </p:grpSp>
      <p:grpSp>
        <p:nvGrpSpPr>
          <p:cNvPr id="17" name="组合 16"/>
          <p:cNvGrpSpPr/>
          <p:nvPr/>
        </p:nvGrpSpPr>
        <p:grpSpPr>
          <a:xfrm>
            <a:off x="7169029" y="3815726"/>
            <a:ext cx="4817384" cy="1475858"/>
            <a:chOff x="4560929" y="4611697"/>
            <a:chExt cx="4817384" cy="1475858"/>
          </a:xfrm>
        </p:grpSpPr>
        <p:sp>
          <p:nvSpPr>
            <p:cNvPr id="18" name="Rectangle 15"/>
            <p:cNvSpPr>
              <a:spLocks noChangeArrowheads="1"/>
            </p:cNvSpPr>
            <p:nvPr/>
          </p:nvSpPr>
          <p:spPr bwMode="auto">
            <a:xfrm>
              <a:off x="6494190" y="4856449"/>
              <a:ext cx="2884123" cy="1231106"/>
            </a:xfrm>
            <a:prstGeom prst="rect">
              <a:avLst/>
            </a:prstGeom>
            <a:noFill/>
            <a:ln w="9525">
              <a:noFill/>
              <a:miter lim="800000"/>
            </a:ln>
          </p:spPr>
          <p:txBody>
            <a:bodyPr wrap="none">
              <a:spAutoFit/>
            </a:bodyPr>
            <a:lstStyle/>
            <a:p>
              <a:pPr defTabSz="914400" fontAlgn="base">
                <a:spcBef>
                  <a:spcPct val="0"/>
                </a:spcBef>
                <a:spcAft>
                  <a:spcPct val="0"/>
                </a:spcAft>
                <a:buClr>
                  <a:srgbClr val="FF0066"/>
                </a:buClr>
                <a:buSzPct val="75000"/>
                <a:buFont typeface="Arial" panose="020B0604020202020204" pitchFamily="34" charset="0"/>
                <a:buNone/>
              </a:pPr>
              <a:r>
                <a:rPr lang="zh-CN" altLang="en-US" b="1" dirty="0">
                  <a:solidFill>
                    <a:schemeClr val="accent1"/>
                  </a:solidFill>
                  <a:latin typeface="+mj-ea"/>
                  <a:ea typeface="+mj-ea"/>
                </a:rPr>
                <a:t>专门为以太坊设计的</a:t>
              </a:r>
              <a:r>
                <a:rPr lang="en-US" altLang="zh-CN" b="1" dirty="0">
                  <a:solidFill>
                    <a:schemeClr val="accent1"/>
                  </a:solidFill>
                  <a:latin typeface="+mj-ea"/>
                  <a:ea typeface="+mj-ea"/>
                </a:rPr>
                <a:t>IDE</a:t>
              </a:r>
              <a:r>
                <a:rPr lang="zh-CN" altLang="en-US" b="1" dirty="0">
                  <a:solidFill>
                    <a:schemeClr val="accent1"/>
                  </a:solidFill>
                  <a:latin typeface="+mj-ea"/>
                  <a:ea typeface="+mj-ea"/>
                </a:rPr>
                <a:t>，</a:t>
              </a:r>
              <a:endParaRPr lang="en-US" altLang="zh-CN" b="1" dirty="0">
                <a:solidFill>
                  <a:schemeClr val="accent1"/>
                </a:solidFill>
                <a:latin typeface="+mj-ea"/>
                <a:ea typeface="+mj-ea"/>
              </a:endParaRPr>
            </a:p>
            <a:p>
              <a:pPr defTabSz="914400" fontAlgn="base">
                <a:spcBef>
                  <a:spcPct val="0"/>
                </a:spcBef>
                <a:spcAft>
                  <a:spcPct val="0"/>
                </a:spcAft>
                <a:buClr>
                  <a:srgbClr val="FF0066"/>
                </a:buClr>
                <a:buSzPct val="75000"/>
                <a:buFont typeface="Arial" panose="020B0604020202020204" pitchFamily="34" charset="0"/>
                <a:buNone/>
              </a:pPr>
              <a:r>
                <a:rPr lang="zh-CN" altLang="en-US" b="1" dirty="0">
                  <a:solidFill>
                    <a:schemeClr val="accent1"/>
                  </a:solidFill>
                  <a:latin typeface="+mj-ea"/>
                  <a:ea typeface="+mj-ea"/>
                </a:rPr>
                <a:t>如</a:t>
              </a:r>
              <a:r>
                <a:rPr lang="en-US" altLang="zh-CN" b="1" dirty="0">
                  <a:solidFill>
                    <a:schemeClr val="accent1"/>
                  </a:solidFill>
                  <a:latin typeface="+mj-ea"/>
                  <a:ea typeface="+mj-ea"/>
                </a:rPr>
                <a:t>Ethereum Studio</a:t>
              </a:r>
            </a:p>
            <a:p>
              <a:pPr defTabSz="914400" fontAlgn="base">
                <a:spcBef>
                  <a:spcPct val="0"/>
                </a:spcBef>
                <a:spcAft>
                  <a:spcPct val="0"/>
                </a:spcAft>
                <a:buClr>
                  <a:srgbClr val="FF0066"/>
                </a:buClr>
                <a:buSzPct val="75000"/>
                <a:buFont typeface="Arial" panose="020B0604020202020204" pitchFamily="34" charset="0"/>
                <a:buNone/>
              </a:pPr>
              <a:r>
                <a:rPr lang="zh-CN" altLang="en-US" b="1" dirty="0">
                  <a:solidFill>
                    <a:schemeClr val="accent1"/>
                  </a:solidFill>
                  <a:latin typeface="+mj-ea"/>
                  <a:ea typeface="+mj-ea"/>
                </a:rPr>
                <a:t>和</a:t>
              </a:r>
              <a:r>
                <a:rPr lang="en-US" altLang="zh-CN" b="1" dirty="0">
                  <a:solidFill>
                    <a:schemeClr val="accent1"/>
                  </a:solidFill>
                  <a:latin typeface="+mj-ea"/>
                  <a:ea typeface="+mj-ea"/>
                </a:rPr>
                <a:t>Mix IDE</a:t>
              </a:r>
            </a:p>
            <a:p>
              <a:pPr defTabSz="914400" fontAlgn="base">
                <a:spcBef>
                  <a:spcPct val="0"/>
                </a:spcBef>
                <a:spcAft>
                  <a:spcPct val="0"/>
                </a:spcAft>
                <a:buClr>
                  <a:srgbClr val="FF0066"/>
                </a:buClr>
                <a:buSzPct val="75000"/>
                <a:buFont typeface="Arial" panose="020B0604020202020204" pitchFamily="34" charset="0"/>
                <a:buNone/>
              </a:pPr>
              <a:endParaRPr lang="en-US" altLang="zh-CN" sz="2000" dirty="0">
                <a:solidFill>
                  <a:srgbClr val="000000"/>
                </a:solidFill>
                <a:ea typeface="宋体" panose="02010600030101010101" pitchFamily="2" charset="-122"/>
              </a:endParaRPr>
            </a:p>
          </p:txBody>
        </p:sp>
        <p:sp>
          <p:nvSpPr>
            <p:cNvPr id="19" name="Oval 8"/>
            <p:cNvSpPr>
              <a:spLocks noChangeArrowheads="1"/>
            </p:cNvSpPr>
            <p:nvPr/>
          </p:nvSpPr>
          <p:spPr bwMode="gray">
            <a:xfrm flipH="1" flipV="1">
              <a:off x="4560929" y="4990516"/>
              <a:ext cx="398621" cy="419474"/>
            </a:xfrm>
            <a:prstGeom prst="ellipse">
              <a:avLst/>
            </a:prstGeom>
            <a:gradFill rotWithShape="1">
              <a:gsLst>
                <a:gs pos="0">
                  <a:srgbClr val="C5C5C5"/>
                </a:gs>
                <a:gs pos="100000">
                  <a:srgbClr val="969696"/>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cxnSp>
          <p:nvCxnSpPr>
            <p:cNvPr id="20" name="直接连接符 19"/>
            <p:cNvCxnSpPr/>
            <p:nvPr/>
          </p:nvCxnSpPr>
          <p:spPr>
            <a:xfrm>
              <a:off x="4959550" y="5221029"/>
              <a:ext cx="130415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bwMode="auto">
            <a:xfrm>
              <a:off x="6270820" y="4611697"/>
              <a:ext cx="101110" cy="1191845"/>
            </a:xfrm>
            <a:prstGeom prst="rect">
              <a:avLst/>
            </a:prstGeom>
            <a:solidFill>
              <a:srgbClr val="969696"/>
            </a:solidFill>
            <a:ln>
              <a:noFill/>
            </a:ln>
            <a:effectLst>
              <a:outerShdw blurRad="25400" dist="25400" dir="2700000" algn="tl" rotWithShape="0">
                <a:prstClr val="black">
                  <a:alpha val="40000"/>
                </a:prstClr>
              </a:outerShdw>
            </a:effectLst>
          </p:spPr>
          <p:txBody>
            <a:bodyPr rtlCol="0" anchor="ctr"/>
            <a:lstStyle/>
            <a:p>
              <a:pPr algn="ctr"/>
              <a:endParaRPr lang="zh-CN" altLang="en-US"/>
            </a:p>
          </p:txBody>
        </p:sp>
      </p:grpSp>
      <p:grpSp>
        <p:nvGrpSpPr>
          <p:cNvPr id="22" name="组合 21"/>
          <p:cNvGrpSpPr/>
          <p:nvPr/>
        </p:nvGrpSpPr>
        <p:grpSpPr>
          <a:xfrm>
            <a:off x="6297973" y="5152639"/>
            <a:ext cx="3466249" cy="1044356"/>
            <a:chOff x="4560929" y="1216649"/>
            <a:chExt cx="3466249" cy="1191845"/>
          </a:xfrm>
        </p:grpSpPr>
        <p:cxnSp>
          <p:nvCxnSpPr>
            <p:cNvPr id="23" name="直接连接符 22"/>
            <p:cNvCxnSpPr/>
            <p:nvPr/>
          </p:nvCxnSpPr>
          <p:spPr>
            <a:xfrm>
              <a:off x="4959550" y="1825981"/>
              <a:ext cx="1304152"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92170" y="1421968"/>
              <a:ext cx="1435008" cy="452590"/>
            </a:xfrm>
            <a:prstGeom prst="rect">
              <a:avLst/>
            </a:prstGeom>
          </p:spPr>
          <p:txBody>
            <a:bodyPr wrap="none">
              <a:spAutoFit/>
            </a:bodyPr>
            <a:lstStyle/>
            <a:p>
              <a:pPr>
                <a:lnSpc>
                  <a:spcPct val="120000"/>
                </a:lnSpc>
              </a:pPr>
              <a:r>
                <a:rPr lang="zh-CN" altLang="en-US" b="1" spc="150" dirty="0">
                  <a:solidFill>
                    <a:schemeClr val="accent1"/>
                  </a:solidFill>
                  <a:latin typeface="微软雅黑" panose="020B0503020204020204" pitchFamily="34" charset="-122"/>
                  <a:ea typeface="微软雅黑" panose="020B0503020204020204" pitchFamily="34" charset="-122"/>
                </a:rPr>
                <a:t>在线编译器</a:t>
              </a:r>
              <a:endParaRPr lang="en-US" altLang="zh-CN" b="1" spc="150" dirty="0">
                <a:solidFill>
                  <a:schemeClr val="accent1"/>
                </a:solidFill>
                <a:latin typeface="微软雅黑" panose="020B0503020204020204" pitchFamily="34" charset="-122"/>
                <a:ea typeface="微软雅黑" panose="020B0503020204020204" pitchFamily="34" charset="-122"/>
              </a:endParaRPr>
            </a:p>
          </p:txBody>
        </p:sp>
        <p:sp>
          <p:nvSpPr>
            <p:cNvPr id="25" name="Oval 8"/>
            <p:cNvSpPr>
              <a:spLocks noChangeArrowheads="1"/>
            </p:cNvSpPr>
            <p:nvPr/>
          </p:nvSpPr>
          <p:spPr bwMode="gray">
            <a:xfrm flipH="1" flipV="1">
              <a:off x="4560929" y="1600201"/>
              <a:ext cx="398621" cy="419474"/>
            </a:xfrm>
            <a:prstGeom prst="ellipse">
              <a:avLst/>
            </a:prstGeom>
            <a:gradFill rotWithShape="1">
              <a:gsLst>
                <a:gs pos="0">
                  <a:srgbClr val="A2A6FC"/>
                </a:gs>
                <a:gs pos="100000">
                  <a:srgbClr val="3983B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26" name="矩形 25"/>
            <p:cNvSpPr/>
            <p:nvPr/>
          </p:nvSpPr>
          <p:spPr bwMode="auto">
            <a:xfrm>
              <a:off x="6270820" y="1216649"/>
              <a:ext cx="101110" cy="1191845"/>
            </a:xfrm>
            <a:prstGeom prst="rect">
              <a:avLst/>
            </a:prstGeom>
            <a:solidFill>
              <a:srgbClr val="3983B1"/>
            </a:solidFill>
            <a:ln>
              <a:noFill/>
            </a:ln>
            <a:effectLst>
              <a:outerShdw blurRad="25400" dist="25400" dir="2700000" algn="tl" rotWithShape="0">
                <a:prstClr val="black">
                  <a:alpha val="40000"/>
                </a:prstClr>
              </a:outerShdw>
            </a:effectLst>
          </p:spPr>
          <p:txBody>
            <a:bodyPr rtlCol="0" anchor="ctr"/>
            <a:lstStyle/>
            <a:p>
              <a:pPr algn="ctr"/>
              <a:endParaRPr lang="zh-CN" altLang="en-US"/>
            </a:p>
          </p:txBody>
        </p:sp>
      </p:grpSp>
      <p:sp>
        <p:nvSpPr>
          <p:cNvPr id="27" name="矩形 26"/>
          <p:cNvSpPr/>
          <p:nvPr/>
        </p:nvSpPr>
        <p:spPr>
          <a:xfrm>
            <a:off x="475981" y="1198629"/>
            <a:ext cx="2770620" cy="5049716"/>
          </a:xfrm>
          <a:prstGeom prst="rect">
            <a:avLst/>
          </a:prstGeom>
        </p:spPr>
        <p:txBody>
          <a:bodyPr wrap="square">
            <a:spAutoFit/>
          </a:bodyPr>
          <a:lstStyle/>
          <a:p>
            <a:pPr>
              <a:lnSpc>
                <a:spcPct val="120000"/>
              </a:lnSpc>
            </a:pPr>
            <a:r>
              <a:rPr lang="zh-CN" altLang="en-US" spc="150" dirty="0">
                <a:solidFill>
                  <a:schemeClr val="accent1"/>
                </a:solidFill>
                <a:latin typeface="微软雅黑" panose="020B0503020204020204" pitchFamily="34" charset="-122"/>
                <a:ea typeface="微软雅黑" panose="020B0503020204020204" pitchFamily="34" charset="-122"/>
              </a:rPr>
              <a:t>以太坊上的合约就是一段可以被虚拟机执行的代码，这些代码以以太坊特有的二进制的形式存储在区块链上，并由以太坊虚拟机解释，因此被称为以太坊虚拟机位码。目前，用于以太坊智能合约开发的语言主要由</a:t>
            </a:r>
            <a:r>
              <a:rPr lang="en-US" altLang="zh-CN" spc="150" dirty="0">
                <a:solidFill>
                  <a:schemeClr val="accent1"/>
                </a:solidFill>
                <a:latin typeface="微软雅黑" panose="020B0503020204020204" pitchFamily="34" charset="-122"/>
                <a:ea typeface="微软雅黑" panose="020B0503020204020204" pitchFamily="34" charset="-122"/>
              </a:rPr>
              <a:t>Solidity</a:t>
            </a:r>
            <a:r>
              <a:rPr lang="zh-CN" altLang="en-US" spc="150" dirty="0">
                <a:solidFill>
                  <a:schemeClr val="accent1"/>
                </a:solidFill>
                <a:latin typeface="微软雅黑" panose="020B0503020204020204" pitchFamily="34" charset="-122"/>
                <a:ea typeface="微软雅黑" panose="020B0503020204020204" pitchFamily="34" charset="-122"/>
              </a:rPr>
              <a:t>、</a:t>
            </a:r>
            <a:r>
              <a:rPr lang="en-US" altLang="zh-CN" spc="150" dirty="0">
                <a:solidFill>
                  <a:schemeClr val="accent1"/>
                </a:solidFill>
                <a:latin typeface="微软雅黑" panose="020B0503020204020204" pitchFamily="34" charset="-122"/>
                <a:ea typeface="微软雅黑" panose="020B0503020204020204" pitchFamily="34" charset="-122"/>
              </a:rPr>
              <a:t>Serpent</a:t>
            </a:r>
            <a:r>
              <a:rPr lang="zh-CN" altLang="en-US" spc="150" dirty="0">
                <a:solidFill>
                  <a:schemeClr val="accent1"/>
                </a:solidFill>
                <a:latin typeface="微软雅黑" panose="020B0503020204020204" pitchFamily="34" charset="-122"/>
                <a:ea typeface="微软雅黑" panose="020B0503020204020204" pitchFamily="34" charset="-122"/>
              </a:rPr>
              <a:t>、</a:t>
            </a:r>
            <a:r>
              <a:rPr lang="en-US" altLang="zh-CN" spc="150" dirty="0">
                <a:solidFill>
                  <a:schemeClr val="accent1"/>
                </a:solidFill>
                <a:latin typeface="微软雅黑" panose="020B0503020204020204" pitchFamily="34" charset="-122"/>
                <a:ea typeface="微软雅黑" panose="020B0503020204020204" pitchFamily="34" charset="-122"/>
              </a:rPr>
              <a:t>LLL</a:t>
            </a:r>
            <a:r>
              <a:rPr lang="zh-CN" altLang="en-US" spc="150" dirty="0">
                <a:solidFill>
                  <a:schemeClr val="accent1"/>
                </a:solidFill>
                <a:latin typeface="微软雅黑" panose="020B0503020204020204" pitchFamily="34" charset="-122"/>
                <a:ea typeface="微软雅黑" panose="020B0503020204020204" pitchFamily="34" charset="-122"/>
              </a:rPr>
              <a:t>。</a:t>
            </a:r>
            <a:endParaRPr lang="en-US" altLang="zh-CN" spc="150" dirty="0">
              <a:solidFill>
                <a:schemeClr val="accent1"/>
              </a:solidFill>
              <a:latin typeface="微软雅黑" panose="020B0503020204020204" pitchFamily="34" charset="-122"/>
              <a:ea typeface="微软雅黑" panose="020B0503020204020204" pitchFamily="34" charset="-122"/>
            </a:endParaRPr>
          </a:p>
          <a:p>
            <a:pPr>
              <a:lnSpc>
                <a:spcPct val="120000"/>
              </a:lnSpc>
            </a:pPr>
            <a:r>
              <a:rPr lang="en-US" altLang="zh-CN" spc="150" dirty="0">
                <a:solidFill>
                  <a:schemeClr val="accent1"/>
                </a:solidFill>
                <a:latin typeface="微软雅黑" panose="020B0503020204020204" pitchFamily="34" charset="-122"/>
                <a:ea typeface="微软雅黑" panose="020B0503020204020204" pitchFamily="34" charset="-122"/>
              </a:rPr>
              <a:t>Solidity</a:t>
            </a:r>
            <a:r>
              <a:rPr lang="zh-CN" altLang="en-US" spc="150" dirty="0">
                <a:solidFill>
                  <a:schemeClr val="accent1"/>
                </a:solidFill>
                <a:latin typeface="微软雅黑" panose="020B0503020204020204" pitchFamily="34" charset="-122"/>
                <a:ea typeface="微软雅黑" panose="020B0503020204020204" pitchFamily="34" charset="-122"/>
              </a:rPr>
              <a:t>作为最流行的智能合约语言，</a:t>
            </a:r>
            <a:r>
              <a:rPr lang="en-US" altLang="zh-CN" spc="150" dirty="0">
                <a:solidFill>
                  <a:schemeClr val="accent1"/>
                </a:solidFill>
                <a:latin typeface="微软雅黑" panose="020B0503020204020204" pitchFamily="34" charset="-122"/>
                <a:ea typeface="微软雅黑" panose="020B0503020204020204" pitchFamily="34" charset="-122"/>
              </a:rPr>
              <a:t> </a:t>
            </a:r>
            <a:r>
              <a:rPr lang="zh-CN" altLang="en-US" spc="150" dirty="0">
                <a:solidFill>
                  <a:schemeClr val="accent1"/>
                </a:solidFill>
                <a:latin typeface="微软雅黑" panose="020B0503020204020204" pitchFamily="34" charset="-122"/>
                <a:ea typeface="微软雅黑" panose="020B0503020204020204" pitchFamily="34" charset="-122"/>
              </a:rPr>
              <a:t>以其简单易用和高可读性受到以太坊设计者们的推荐。</a:t>
            </a:r>
            <a:endParaRPr lang="zh-CN" altLang="en-US" dirty="0">
              <a:solidFill>
                <a:schemeClr val="accent1"/>
              </a:solidFill>
            </a:endParaRPr>
          </a:p>
        </p:txBody>
      </p:sp>
      <p:sp>
        <p:nvSpPr>
          <p:cNvPr id="28" name="文本框 27"/>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编译智能合约</a:t>
            </a:r>
            <a:endParaRPr lang="zh-CN"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180" y="871855"/>
            <a:ext cx="11704955" cy="1938020"/>
          </a:xfrm>
          <a:prstGeom prst="rect">
            <a:avLst/>
          </a:prstGeom>
        </p:spPr>
        <p:txBody>
          <a:bodyPr wrap="square">
            <a:spAutoFit/>
          </a:bodyPr>
          <a:lstStyle/>
          <a:p>
            <a:pPr>
              <a:lnSpc>
                <a:spcPct val="120000"/>
              </a:lnSpc>
            </a:pPr>
            <a:r>
              <a:rPr lang="zh-CN" altLang="en-US" sz="2000" spc="150" dirty="0">
                <a:solidFill>
                  <a:schemeClr val="accent1"/>
                </a:solidFill>
                <a:latin typeface="微软雅黑" panose="020B0503020204020204" pitchFamily="34" charset="-122"/>
                <a:ea typeface="微软雅黑" panose="020B0503020204020204" pitchFamily="34" charset="-122"/>
                <a:sym typeface="+mn-ea"/>
              </a:rPr>
              <a:t>创建合约，需要输入合约名称，合约版本号、合约的内容等。</a:t>
            </a:r>
          </a:p>
          <a:p>
            <a:pPr>
              <a:lnSpc>
                <a:spcPct val="120000"/>
              </a:lnSpc>
            </a:pPr>
            <a:endParaRPr lang="zh-CN" altLang="en-US" sz="2000" spc="150" dirty="0">
              <a:solidFill>
                <a:schemeClr val="accent1"/>
              </a:solidFill>
              <a:latin typeface="微软雅黑" panose="020B0503020204020204" pitchFamily="34" charset="-122"/>
              <a:ea typeface="微软雅黑" panose="020B0503020204020204" pitchFamily="34" charset="-122"/>
            </a:endParaRPr>
          </a:p>
          <a:p>
            <a:pPr>
              <a:lnSpc>
                <a:spcPct val="120000"/>
              </a:lnSpc>
            </a:pPr>
            <a:r>
              <a:rPr lang="zh-CN" altLang="en-US" sz="2000" spc="150" dirty="0">
                <a:solidFill>
                  <a:schemeClr val="accent1"/>
                </a:solidFill>
                <a:latin typeface="微软雅黑" panose="020B0503020204020204" pitchFamily="34" charset="-122"/>
                <a:ea typeface="微软雅黑" panose="020B0503020204020204" pitchFamily="34" charset="-122"/>
              </a:rPr>
              <a:t>我们使用</a:t>
            </a:r>
            <a:r>
              <a:rPr lang="en-US" altLang="zh-CN" sz="2000" spc="150" dirty="0">
                <a:solidFill>
                  <a:schemeClr val="accent1"/>
                </a:solidFill>
                <a:latin typeface="微软雅黑" panose="020B0503020204020204" pitchFamily="34" charset="-122"/>
                <a:ea typeface="微软雅黑" panose="020B0503020204020204" pitchFamily="34" charset="-122"/>
              </a:rPr>
              <a:t>remix</a:t>
            </a:r>
            <a:r>
              <a:rPr lang="zh-CN" altLang="en-US" sz="2000" spc="150" dirty="0">
                <a:solidFill>
                  <a:schemeClr val="accent1"/>
                </a:solidFill>
                <a:latin typeface="微软雅黑" panose="020B0503020204020204" pitchFamily="34" charset="-122"/>
                <a:ea typeface="微软雅黑" panose="020B0503020204020204" pitchFamily="34" charset="-122"/>
              </a:rPr>
              <a:t>编辑器</a:t>
            </a:r>
            <a:r>
              <a:rPr lang="zh-CN" altLang="en-US" sz="2000" spc="150" dirty="0">
                <a:solidFill>
                  <a:schemeClr val="accent1"/>
                </a:solidFill>
                <a:latin typeface="微软雅黑" panose="020B0503020204020204" pitchFamily="34" charset="-122"/>
                <a:ea typeface="微软雅黑" panose="020B0503020204020204" pitchFamily="34" charset="-122"/>
                <a:sym typeface="+mn-ea"/>
              </a:rPr>
              <a:t>定义了一个名为</a:t>
            </a:r>
            <a:r>
              <a:rPr lang="en-US" altLang="zh-CN" sz="2000" spc="150" dirty="0" err="1">
                <a:solidFill>
                  <a:schemeClr val="accent1"/>
                </a:solidFill>
                <a:latin typeface="微软雅黑" panose="020B0503020204020204" pitchFamily="34" charset="-122"/>
                <a:ea typeface="微软雅黑" panose="020B0503020204020204" pitchFamily="34" charset="-122"/>
                <a:sym typeface="+mn-ea"/>
              </a:rPr>
              <a:t>helloword</a:t>
            </a:r>
            <a:r>
              <a:rPr lang="zh-CN" altLang="en-US" sz="2000" spc="150" dirty="0">
                <a:solidFill>
                  <a:schemeClr val="accent1"/>
                </a:solidFill>
                <a:latin typeface="微软雅黑" panose="020B0503020204020204" pitchFamily="34" charset="-122"/>
                <a:ea typeface="微软雅黑" panose="020B0503020204020204" pitchFamily="34" charset="-122"/>
                <a:sym typeface="+mn-ea"/>
              </a:rPr>
              <a:t>的合约。</a:t>
            </a:r>
          </a:p>
          <a:p>
            <a:pPr>
              <a:lnSpc>
                <a:spcPct val="120000"/>
              </a:lnSpc>
            </a:pPr>
            <a:r>
              <a:rPr lang="zh-CN" altLang="en-US" sz="2000" spc="150" dirty="0">
                <a:solidFill>
                  <a:schemeClr val="accent1"/>
                </a:solidFill>
                <a:latin typeface="微软雅黑" panose="020B0503020204020204" pitchFamily="34" charset="-122"/>
                <a:ea typeface="微软雅黑" panose="020B0503020204020204" pitchFamily="34" charset="-122"/>
                <a:sym typeface="+mn-ea"/>
              </a:rPr>
              <a:t>在合约初始化时保存了一个字符串（我们会传入</a:t>
            </a:r>
            <a:r>
              <a:rPr lang="en-US" altLang="zh-CN" sz="2000" spc="150" dirty="0">
                <a:solidFill>
                  <a:schemeClr val="accent1"/>
                </a:solidFill>
                <a:latin typeface="微软雅黑" panose="020B0503020204020204" pitchFamily="34" charset="-122"/>
                <a:ea typeface="微软雅黑" panose="020B0503020204020204" pitchFamily="34" charset="-122"/>
                <a:sym typeface="+mn-ea"/>
              </a:rPr>
              <a:t>hello world</a:t>
            </a:r>
            <a:r>
              <a:rPr lang="zh-CN" altLang="en-US" sz="2000" spc="150" dirty="0">
                <a:solidFill>
                  <a:schemeClr val="accent1"/>
                </a:solidFill>
                <a:latin typeface="微软雅黑" panose="020B0503020204020204" pitchFamily="34" charset="-122"/>
                <a:ea typeface="微软雅黑" panose="020B0503020204020204" pitchFamily="34" charset="-122"/>
                <a:sym typeface="+mn-ea"/>
              </a:rPr>
              <a:t>），每次调用</a:t>
            </a:r>
            <a:r>
              <a:rPr lang="en-US" altLang="zh-CN" sz="2000" spc="150" dirty="0">
                <a:solidFill>
                  <a:schemeClr val="accent1"/>
                </a:solidFill>
                <a:latin typeface="微软雅黑" panose="020B0503020204020204" pitchFamily="34" charset="-122"/>
                <a:ea typeface="微软雅黑" panose="020B0503020204020204" pitchFamily="34" charset="-122"/>
                <a:sym typeface="+mn-ea"/>
              </a:rPr>
              <a:t>getWord</a:t>
            </a:r>
            <a:r>
              <a:rPr lang="zh-CN" altLang="en-US" sz="2000" spc="150" dirty="0">
                <a:solidFill>
                  <a:schemeClr val="accent1"/>
                </a:solidFill>
                <a:latin typeface="微软雅黑" panose="020B0503020204020204" pitchFamily="34" charset="-122"/>
                <a:ea typeface="微软雅黑" panose="020B0503020204020204" pitchFamily="34" charset="-122"/>
                <a:sym typeface="+mn-ea"/>
              </a:rPr>
              <a:t>返回字符串。</a:t>
            </a:r>
            <a:endParaRPr lang="zh-CN" altLang="en-US" sz="2000" spc="150" dirty="0">
              <a:solidFill>
                <a:schemeClr val="accent1"/>
              </a:solidFill>
              <a:latin typeface="微软雅黑" panose="020B0503020204020204" pitchFamily="34" charset="-122"/>
              <a:ea typeface="微软雅黑" panose="020B0503020204020204" pitchFamily="34" charset="-122"/>
            </a:endParaRPr>
          </a:p>
          <a:p>
            <a:pPr>
              <a:lnSpc>
                <a:spcPct val="120000"/>
              </a:lnSpc>
            </a:pPr>
            <a:endParaRPr lang="zh-CN" altLang="en-US" sz="2000" spc="150" dirty="0">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9876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创建智能合约</a:t>
            </a:r>
            <a:endParaRPr lang="zh-CN" sz="2400" dirty="0">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2"/>
          <a:stretch>
            <a:fillRect/>
          </a:stretch>
        </p:blipFill>
        <p:spPr>
          <a:xfrm>
            <a:off x="1977390" y="2924810"/>
            <a:ext cx="6926580" cy="26822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编译智能合约</a:t>
            </a:r>
            <a:endParaRPr lang="zh-CN" sz="2400" dirty="0">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2"/>
          <a:stretch>
            <a:fillRect/>
          </a:stretch>
        </p:blipFill>
        <p:spPr>
          <a:xfrm>
            <a:off x="802640" y="2026285"/>
            <a:ext cx="10586720" cy="4744720"/>
          </a:xfrm>
          <a:prstGeom prst="rect">
            <a:avLst/>
          </a:prstGeom>
        </p:spPr>
      </p:pic>
      <p:sp>
        <p:nvSpPr>
          <p:cNvPr id="6" name="文本框 5"/>
          <p:cNvSpPr txBox="1"/>
          <p:nvPr/>
        </p:nvSpPr>
        <p:spPr>
          <a:xfrm>
            <a:off x="681355" y="958215"/>
            <a:ext cx="10318750" cy="922020"/>
          </a:xfrm>
          <a:prstGeom prst="rect">
            <a:avLst/>
          </a:prstGeom>
          <a:noFill/>
        </p:spPr>
        <p:txBody>
          <a:bodyPr wrap="square" rtlCol="0">
            <a:spAutoFit/>
          </a:bodyPr>
          <a:lstStyle/>
          <a:p>
            <a:r>
              <a:rPr lang="zh-CN" altLang="en-US">
                <a:solidFill>
                  <a:schemeClr val="accent1"/>
                </a:solidFill>
              </a:rPr>
              <a:t>选择合适的编译版本（方形所示）</a:t>
            </a:r>
            <a:r>
              <a:rPr lang="en-US" altLang="zh-CN">
                <a:solidFill>
                  <a:schemeClr val="accent1"/>
                </a:solidFill>
              </a:rPr>
              <a:t>,</a:t>
            </a:r>
            <a:r>
              <a:rPr lang="zh-CN" altLang="en-US">
                <a:solidFill>
                  <a:schemeClr val="accent1"/>
                </a:solidFill>
              </a:rPr>
              <a:t>点击编译按钮，编译结果在右下方</a:t>
            </a:r>
            <a:r>
              <a:rPr lang="en-US" altLang="zh-CN">
                <a:solidFill>
                  <a:schemeClr val="accent1"/>
                </a:solidFill>
              </a:rPr>
              <a:t>(</a:t>
            </a:r>
            <a:r>
              <a:rPr lang="zh-CN" altLang="en-US">
                <a:solidFill>
                  <a:schemeClr val="accent1"/>
                </a:solidFill>
              </a:rPr>
              <a:t>绿色编译成功，红色编译失败</a:t>
            </a:r>
            <a:r>
              <a:rPr lang="en-US" altLang="zh-CN">
                <a:solidFill>
                  <a:schemeClr val="accent1"/>
                </a:solidFill>
              </a:rPr>
              <a:t>)</a:t>
            </a:r>
            <a:r>
              <a:rPr lang="zh-CN" altLang="en-US">
                <a:solidFill>
                  <a:schemeClr val="accent1"/>
                </a:solidFill>
              </a:rPr>
              <a:t>，若编译成功，就会生成对应的</a:t>
            </a:r>
            <a:r>
              <a:rPr lang="en-US" altLang="zh-CN">
                <a:solidFill>
                  <a:schemeClr val="accent1"/>
                </a:solidFill>
              </a:rPr>
              <a:t>ABI</a:t>
            </a:r>
            <a:r>
              <a:rPr lang="zh-CN" altLang="en-US">
                <a:solidFill>
                  <a:schemeClr val="accent1"/>
                </a:solidFill>
              </a:rPr>
              <a:t>以及</a:t>
            </a:r>
            <a:r>
              <a:rPr lang="en-US" altLang="zh-CN">
                <a:solidFill>
                  <a:schemeClr val="accent1"/>
                </a:solidFill>
              </a:rPr>
              <a:t>bytecode</a:t>
            </a:r>
            <a:r>
              <a:rPr lang="zh-CN" altLang="en-US">
                <a:solidFill>
                  <a:schemeClr val="accent1"/>
                </a:solidFill>
              </a:rPr>
              <a:t>，</a:t>
            </a:r>
            <a:r>
              <a:rPr lang="en-US" altLang="zh-CN">
                <a:solidFill>
                  <a:schemeClr val="accent1"/>
                </a:solidFill>
              </a:rPr>
              <a:t>bytecode</a:t>
            </a:r>
            <a:r>
              <a:rPr lang="zh-CN" altLang="en-US">
                <a:solidFill>
                  <a:schemeClr val="accent1"/>
                </a:solidFill>
              </a:rPr>
              <a:t>就是以太坊虚拟机可以执行的代码，</a:t>
            </a:r>
            <a:r>
              <a:rPr lang="en-US" altLang="zh-CN">
                <a:solidFill>
                  <a:schemeClr val="accent1"/>
                </a:solidFill>
              </a:rPr>
              <a:t>ABI</a:t>
            </a:r>
            <a:r>
              <a:rPr lang="zh-CN" altLang="en-US">
                <a:solidFill>
                  <a:schemeClr val="accent1"/>
                </a:solidFill>
              </a:rPr>
              <a:t>用于调用智能合约。</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部署智能合约</a:t>
            </a:r>
            <a:endParaRPr lang="zh-CN" sz="2400" dirty="0">
              <a:latin typeface="华文中宋" panose="02010600040101010101" pitchFamily="2" charset="-122"/>
              <a:ea typeface="华文中宋" panose="02010600040101010101" pitchFamily="2" charset="-122"/>
            </a:endParaRPr>
          </a:p>
        </p:txBody>
      </p:sp>
      <p:sp>
        <p:nvSpPr>
          <p:cNvPr id="3" name="矩形 2"/>
          <p:cNvSpPr/>
          <p:nvPr/>
        </p:nvSpPr>
        <p:spPr>
          <a:xfrm>
            <a:off x="497205" y="963295"/>
            <a:ext cx="11444605" cy="829945"/>
          </a:xfrm>
          <a:prstGeom prst="rect">
            <a:avLst/>
          </a:prstGeom>
        </p:spPr>
        <p:txBody>
          <a:bodyPr wrap="square">
            <a:spAutoFit/>
          </a:bodyPr>
          <a:lstStyle/>
          <a:p>
            <a:pPr>
              <a:lnSpc>
                <a:spcPct val="120000"/>
              </a:lnSpc>
            </a:pPr>
            <a:r>
              <a:rPr lang="zh-CN" altLang="en-US" sz="2000" spc="150" dirty="0">
                <a:solidFill>
                  <a:schemeClr val="accent1"/>
                </a:solidFill>
                <a:latin typeface="微软雅黑" panose="020B0503020204020204" pitchFamily="34" charset="-122"/>
                <a:ea typeface="微软雅黑" panose="020B0503020204020204" pitchFamily="34" charset="-122"/>
              </a:rPr>
              <a:t>部署合约就是将编译好的合约字节码通过外部账户发送交易的形式部署到以太坊区块链上，</a:t>
            </a:r>
          </a:p>
          <a:p>
            <a:pPr>
              <a:lnSpc>
                <a:spcPct val="120000"/>
              </a:lnSpc>
            </a:pPr>
            <a:r>
              <a:rPr lang="zh-CN" altLang="en-US" sz="1600" spc="150" dirty="0">
                <a:solidFill>
                  <a:schemeClr val="tx1"/>
                </a:solidFill>
                <a:latin typeface="微软雅黑" panose="020B0503020204020204" pitchFamily="34" charset="-122"/>
                <a:ea typeface="微软雅黑" panose="020B0503020204020204" pitchFamily="34" charset="-122"/>
              </a:rPr>
              <a:t>（该案例中我们将</a:t>
            </a:r>
            <a:r>
              <a:rPr lang="en-US" altLang="zh-CN" sz="1600" spc="150" dirty="0">
                <a:solidFill>
                  <a:schemeClr val="tx1"/>
                </a:solidFill>
                <a:latin typeface="微软雅黑" panose="020B0503020204020204" pitchFamily="34" charset="-122"/>
                <a:ea typeface="微软雅黑" panose="020B0503020204020204" pitchFamily="34" charset="-122"/>
              </a:rPr>
              <a:t>remix</a:t>
            </a:r>
            <a:r>
              <a:rPr lang="zh-CN" altLang="en-US" sz="1600" spc="150" dirty="0">
                <a:solidFill>
                  <a:schemeClr val="tx1"/>
                </a:solidFill>
                <a:latin typeface="微软雅黑" panose="020B0503020204020204" pitchFamily="34" charset="-122"/>
                <a:ea typeface="微软雅黑" panose="020B0503020204020204" pitchFamily="34" charset="-122"/>
              </a:rPr>
              <a:t>编译好的智能合约，通过</a:t>
            </a:r>
            <a:r>
              <a:rPr lang="en-US" altLang="zh-CN" sz="1600" spc="150" dirty="0">
                <a:solidFill>
                  <a:schemeClr val="tx1"/>
                </a:solidFill>
                <a:latin typeface="微软雅黑" panose="020B0503020204020204" pitchFamily="34" charset="-122"/>
                <a:ea typeface="微软雅黑" panose="020B0503020204020204" pitchFamily="34" charset="-122"/>
              </a:rPr>
              <a:t>metemask</a:t>
            </a:r>
            <a:r>
              <a:rPr lang="zh-CN" altLang="en-US" sz="1600" spc="150" dirty="0">
                <a:solidFill>
                  <a:schemeClr val="tx1"/>
                </a:solidFill>
                <a:latin typeface="微软雅黑" panose="020B0503020204020204" pitchFamily="34" charset="-122"/>
                <a:ea typeface="微软雅黑" panose="020B0503020204020204" pitchFamily="34" charset="-122"/>
              </a:rPr>
              <a:t>钱包部署到以太坊的</a:t>
            </a:r>
            <a:r>
              <a:rPr lang="en-US" altLang="zh-CN" sz="1600" spc="150" dirty="0">
                <a:solidFill>
                  <a:schemeClr val="tx1"/>
                </a:solidFill>
                <a:latin typeface="微软雅黑" panose="020B0503020204020204" pitchFamily="34" charset="-122"/>
                <a:ea typeface="微软雅黑" panose="020B0503020204020204" pitchFamily="34" charset="-122"/>
              </a:rPr>
              <a:t>Ropsten</a:t>
            </a:r>
            <a:r>
              <a:rPr lang="zh-CN" altLang="en-US" sz="1600" spc="150" dirty="0">
                <a:solidFill>
                  <a:schemeClr val="tx1"/>
                </a:solidFill>
                <a:latin typeface="微软雅黑" panose="020B0503020204020204" pitchFamily="34" charset="-122"/>
                <a:ea typeface="微软雅黑" panose="020B0503020204020204" pitchFamily="34" charset="-122"/>
              </a:rPr>
              <a:t>测试网络上）</a:t>
            </a:r>
            <a:r>
              <a:rPr lang="zh-CN" altLang="en-US" sz="2000" spc="150" dirty="0">
                <a:solidFill>
                  <a:schemeClr val="accent1"/>
                </a:solidFill>
                <a:latin typeface="微软雅黑" panose="020B0503020204020204" pitchFamily="34" charset="-122"/>
                <a:ea typeface="微软雅黑" panose="020B0503020204020204" pitchFamily="34" charset="-122"/>
              </a:rPr>
              <a:t>。</a:t>
            </a:r>
            <a:endParaRPr lang="zh-CN" altLang="en-US" sz="2000" spc="15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70205" y="2242820"/>
            <a:ext cx="5346700" cy="368300"/>
          </a:xfrm>
          <a:prstGeom prst="rect">
            <a:avLst/>
          </a:prstGeom>
          <a:noFill/>
        </p:spPr>
        <p:txBody>
          <a:bodyPr wrap="square" rtlCol="0">
            <a:spAutoFit/>
          </a:bodyPr>
          <a:lstStyle/>
          <a:p>
            <a:r>
              <a:rPr lang="en-US" altLang="zh-CN" dirty="0">
                <a:solidFill>
                  <a:schemeClr val="accent1"/>
                </a:solidFill>
              </a:rPr>
              <a:t>1</a:t>
            </a:r>
            <a:r>
              <a:rPr lang="zh-CN" altLang="en-US" dirty="0">
                <a:solidFill>
                  <a:schemeClr val="accent1"/>
                </a:solidFill>
              </a:rPr>
              <a:t>）打开Metamask，切换到Ropsten Test Network</a:t>
            </a:r>
          </a:p>
        </p:txBody>
      </p:sp>
      <p:pic>
        <p:nvPicPr>
          <p:cNvPr id="11" name="图片 10"/>
          <p:cNvPicPr>
            <a:picLocks noChangeAspect="1"/>
          </p:cNvPicPr>
          <p:nvPr/>
        </p:nvPicPr>
        <p:blipFill>
          <a:blip r:embed="rId2"/>
          <a:stretch>
            <a:fillRect/>
          </a:stretch>
        </p:blipFill>
        <p:spPr>
          <a:xfrm>
            <a:off x="1287145" y="2702560"/>
            <a:ext cx="2832735" cy="4155440"/>
          </a:xfrm>
          <a:prstGeom prst="rect">
            <a:avLst/>
          </a:prstGeom>
        </p:spPr>
      </p:pic>
      <p:sp>
        <p:nvSpPr>
          <p:cNvPr id="12" name="文本框 11"/>
          <p:cNvSpPr txBox="1"/>
          <p:nvPr/>
        </p:nvSpPr>
        <p:spPr>
          <a:xfrm>
            <a:off x="5852795" y="2242820"/>
            <a:ext cx="6263005" cy="645160"/>
          </a:xfrm>
          <a:prstGeom prst="rect">
            <a:avLst/>
          </a:prstGeom>
          <a:noFill/>
        </p:spPr>
        <p:txBody>
          <a:bodyPr wrap="square" rtlCol="0">
            <a:spAutoFit/>
          </a:bodyPr>
          <a:lstStyle/>
          <a:p>
            <a:r>
              <a:rPr lang="en-US" altLang="zh-CN">
                <a:solidFill>
                  <a:schemeClr val="accent1"/>
                </a:solidFill>
              </a:rPr>
              <a:t>2</a:t>
            </a:r>
            <a:r>
              <a:rPr lang="zh-CN" altLang="en-US">
                <a:solidFill>
                  <a:schemeClr val="accent1"/>
                </a:solidFill>
              </a:rPr>
              <a:t>）打开remix，选择Run -&gt; Environment -&gt; Injected Web3</a:t>
            </a:r>
          </a:p>
          <a:p>
            <a:r>
              <a:rPr lang="zh-CN" altLang="en-US">
                <a:solidFill>
                  <a:schemeClr val="accent1"/>
                </a:solidFill>
              </a:rPr>
              <a:t>然后选择要部署的智能合约</a:t>
            </a:r>
            <a:r>
              <a:rPr lang="en-US" altLang="zh-CN">
                <a:solidFill>
                  <a:schemeClr val="accent1"/>
                </a:solidFill>
              </a:rPr>
              <a:t>helloWorld-&gt;Deploy</a:t>
            </a:r>
            <a:endParaRPr lang="zh-CN" altLang="en-US">
              <a:solidFill>
                <a:schemeClr val="accent1"/>
              </a:solidFill>
            </a:endParaRPr>
          </a:p>
        </p:txBody>
      </p:sp>
      <p:pic>
        <p:nvPicPr>
          <p:cNvPr id="13" name="图片 12"/>
          <p:cNvPicPr>
            <a:picLocks noChangeAspect="1"/>
          </p:cNvPicPr>
          <p:nvPr/>
        </p:nvPicPr>
        <p:blipFill>
          <a:blip r:embed="rId3"/>
          <a:stretch>
            <a:fillRect/>
          </a:stretch>
        </p:blipFill>
        <p:spPr>
          <a:xfrm>
            <a:off x="6181725" y="3035300"/>
            <a:ext cx="4991100" cy="34899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部署智能合约</a:t>
            </a:r>
            <a:endParaRPr lang="zh-CN" sz="2400" dirty="0">
              <a:latin typeface="华文中宋" panose="02010600040101010101" pitchFamily="2" charset="-122"/>
              <a:ea typeface="华文中宋" panose="02010600040101010101" pitchFamily="2" charset="-122"/>
            </a:endParaRPr>
          </a:p>
        </p:txBody>
      </p:sp>
      <p:sp>
        <p:nvSpPr>
          <p:cNvPr id="9" name="文本框 8"/>
          <p:cNvSpPr txBox="1"/>
          <p:nvPr/>
        </p:nvSpPr>
        <p:spPr>
          <a:xfrm>
            <a:off x="472440" y="1026795"/>
            <a:ext cx="4362450" cy="645160"/>
          </a:xfrm>
          <a:prstGeom prst="rect">
            <a:avLst/>
          </a:prstGeom>
          <a:noFill/>
        </p:spPr>
        <p:txBody>
          <a:bodyPr wrap="square" rtlCol="0">
            <a:spAutoFit/>
          </a:bodyPr>
          <a:lstStyle/>
          <a:p>
            <a:r>
              <a:rPr lang="en-US" altLang="zh-CN">
                <a:solidFill>
                  <a:schemeClr val="accent1"/>
                </a:solidFill>
              </a:rPr>
              <a:t>3) </a:t>
            </a:r>
            <a:r>
              <a:rPr lang="zh-CN" altLang="en-US">
                <a:solidFill>
                  <a:schemeClr val="accent1"/>
                </a:solidFill>
              </a:rPr>
              <a:t>通过</a:t>
            </a:r>
            <a:r>
              <a:rPr lang="en-US" altLang="zh-CN">
                <a:solidFill>
                  <a:schemeClr val="accent1"/>
                </a:solidFill>
              </a:rPr>
              <a:t>metemask</a:t>
            </a:r>
            <a:r>
              <a:rPr lang="zh-CN" altLang="en-US">
                <a:solidFill>
                  <a:schemeClr val="accent1"/>
                </a:solidFill>
              </a:rPr>
              <a:t>提交发布智能合约请求，</a:t>
            </a:r>
          </a:p>
          <a:p>
            <a:r>
              <a:rPr lang="zh-CN" altLang="en-US">
                <a:solidFill>
                  <a:schemeClr val="accent1"/>
                </a:solidFill>
              </a:rPr>
              <a:t>可以设置</a:t>
            </a:r>
            <a:r>
              <a:rPr lang="en-US" altLang="zh-CN">
                <a:solidFill>
                  <a:schemeClr val="accent1"/>
                </a:solidFill>
              </a:rPr>
              <a:t>gasPrice</a:t>
            </a:r>
            <a:r>
              <a:rPr lang="zh-CN" altLang="en-US">
                <a:solidFill>
                  <a:schemeClr val="accent1"/>
                </a:solidFill>
              </a:rPr>
              <a:t>等信息</a:t>
            </a:r>
          </a:p>
        </p:txBody>
      </p:sp>
      <p:pic>
        <p:nvPicPr>
          <p:cNvPr id="11" name="图片 10"/>
          <p:cNvPicPr>
            <a:picLocks noChangeAspect="1"/>
          </p:cNvPicPr>
          <p:nvPr/>
        </p:nvPicPr>
        <p:blipFill>
          <a:blip r:embed="rId2"/>
          <a:stretch>
            <a:fillRect/>
          </a:stretch>
        </p:blipFill>
        <p:spPr>
          <a:xfrm>
            <a:off x="1002665" y="1755140"/>
            <a:ext cx="2679065" cy="4545330"/>
          </a:xfrm>
          <a:prstGeom prst="rect">
            <a:avLst/>
          </a:prstGeom>
        </p:spPr>
      </p:pic>
      <p:sp>
        <p:nvSpPr>
          <p:cNvPr id="12" name="文本框 11"/>
          <p:cNvSpPr txBox="1"/>
          <p:nvPr/>
        </p:nvSpPr>
        <p:spPr>
          <a:xfrm>
            <a:off x="5671185" y="1026795"/>
            <a:ext cx="5774690" cy="645160"/>
          </a:xfrm>
          <a:prstGeom prst="rect">
            <a:avLst/>
          </a:prstGeom>
          <a:noFill/>
        </p:spPr>
        <p:txBody>
          <a:bodyPr wrap="square" rtlCol="0">
            <a:spAutoFit/>
          </a:bodyPr>
          <a:lstStyle/>
          <a:p>
            <a:r>
              <a:rPr lang="zh-CN" altLang="en-US">
                <a:solidFill>
                  <a:schemeClr val="accent1"/>
                </a:solidFill>
              </a:rPr>
              <a:t>发布后，</a:t>
            </a:r>
            <a:r>
              <a:rPr lang="en-US" altLang="zh-CN">
                <a:solidFill>
                  <a:schemeClr val="accent1"/>
                </a:solidFill>
              </a:rPr>
              <a:t>remix</a:t>
            </a:r>
            <a:r>
              <a:rPr lang="zh-CN" altLang="en-US">
                <a:solidFill>
                  <a:schemeClr val="accent1"/>
                </a:solidFill>
              </a:rPr>
              <a:t>控制窗口会显示发布的信息</a:t>
            </a:r>
            <a:r>
              <a:rPr lang="en-US" altLang="zh-CN">
                <a:solidFill>
                  <a:schemeClr val="accent1"/>
                </a:solidFill>
              </a:rPr>
              <a:t>(</a:t>
            </a:r>
            <a:r>
              <a:rPr lang="zh-CN" altLang="en-US">
                <a:solidFill>
                  <a:schemeClr val="accent1"/>
                </a:solidFill>
              </a:rPr>
              <a:t>也可以通过链接在</a:t>
            </a:r>
            <a:r>
              <a:rPr lang="en-US" altLang="zh-CN">
                <a:solidFill>
                  <a:schemeClr val="accent1"/>
                </a:solidFill>
              </a:rPr>
              <a:t>etherscan</a:t>
            </a:r>
            <a:r>
              <a:rPr lang="zh-CN" altLang="en-US">
                <a:solidFill>
                  <a:schemeClr val="accent1"/>
                </a:solidFill>
              </a:rPr>
              <a:t>浏览器上查看</a:t>
            </a:r>
            <a:r>
              <a:rPr lang="en-US" altLang="zh-CN">
                <a:solidFill>
                  <a:schemeClr val="accent1"/>
                </a:solidFill>
              </a:rPr>
              <a:t>), remix</a:t>
            </a:r>
            <a:r>
              <a:rPr lang="zh-CN" altLang="en-US">
                <a:solidFill>
                  <a:schemeClr val="accent1"/>
                </a:solidFill>
              </a:rPr>
              <a:t>显示信息如下所示</a:t>
            </a:r>
            <a:r>
              <a:rPr lang="zh-CN" altLang="en-US"/>
              <a:t>：</a:t>
            </a:r>
          </a:p>
        </p:txBody>
      </p:sp>
      <p:pic>
        <p:nvPicPr>
          <p:cNvPr id="13" name="图片 12"/>
          <p:cNvPicPr>
            <a:picLocks noChangeAspect="1"/>
          </p:cNvPicPr>
          <p:nvPr/>
        </p:nvPicPr>
        <p:blipFill>
          <a:blip r:embed="rId3"/>
          <a:stretch>
            <a:fillRect/>
          </a:stretch>
        </p:blipFill>
        <p:spPr>
          <a:xfrm>
            <a:off x="5596890" y="1755140"/>
            <a:ext cx="6214110" cy="37680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调用智能合约</a:t>
            </a:r>
            <a:endParaRPr lang="zh-CN" sz="2400" dirty="0">
              <a:latin typeface="华文中宋" panose="02010600040101010101" pitchFamily="2" charset="-122"/>
              <a:ea typeface="华文中宋" panose="02010600040101010101" pitchFamily="2" charset="-122"/>
            </a:endParaRPr>
          </a:p>
        </p:txBody>
      </p:sp>
      <p:sp>
        <p:nvSpPr>
          <p:cNvPr id="3" name="Rectangle 2"/>
          <p:cNvSpPr>
            <a:spLocks noChangeArrowheads="1"/>
          </p:cNvSpPr>
          <p:nvPr/>
        </p:nvSpPr>
        <p:spPr bwMode="auto">
          <a:xfrm>
            <a:off x="482409" y="972465"/>
            <a:ext cx="11047286" cy="212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eaLnBrk="0" fontAlgn="base" hangingPunct="0">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rPr>
              <a:t>合约部署的</a:t>
            </a:r>
            <a:r>
              <a:rPr lang="en-US" altLang="zh-CN" sz="2000" dirty="0">
                <a:solidFill>
                  <a:srgbClr val="000000"/>
                </a:solidFill>
                <a:latin typeface="微软雅黑" panose="020B0503020204020204" pitchFamily="34" charset="-122"/>
                <a:ea typeface="微软雅黑" panose="020B0503020204020204" pitchFamily="34" charset="-122"/>
              </a:rPr>
              <a:t>Transaction</a:t>
            </a:r>
            <a:r>
              <a:rPr lang="zh-CN" altLang="en-US" sz="2000" dirty="0">
                <a:solidFill>
                  <a:srgbClr val="000000"/>
                </a:solidFill>
                <a:latin typeface="微软雅黑" panose="020B0503020204020204" pitchFamily="34" charset="-122"/>
                <a:ea typeface="微软雅黑" panose="020B0503020204020204" pitchFamily="34" charset="-122"/>
              </a:rPr>
              <a:t>被矿工挖矿后，可以调用该合约，要调用合约，至少需要</a:t>
            </a:r>
            <a:endParaRPr lang="en-US" altLang="zh-CN" sz="2000" dirty="0">
              <a:solidFill>
                <a:srgbClr val="0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rPr>
              <a:t>智能合约的调用只需要两个字段：</a:t>
            </a:r>
            <a:endParaRPr lang="en-US" altLang="zh-CN" sz="2000" dirty="0">
              <a:solidFill>
                <a:srgbClr val="0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rPr>
              <a:t>合约地址：用来表明我们是要调用哪一个合约；</a:t>
            </a:r>
            <a:endParaRPr lang="en-US" altLang="zh-CN" sz="2000" dirty="0">
              <a:solidFill>
                <a:srgbClr val="0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rPr>
              <a:t>合约</a:t>
            </a:r>
            <a:r>
              <a:rPr lang="en-US" altLang="zh-CN" sz="2000" dirty="0" err="1">
                <a:solidFill>
                  <a:srgbClr val="000000"/>
                </a:solidFill>
                <a:latin typeface="微软雅黑" panose="020B0503020204020204" pitchFamily="34" charset="-122"/>
                <a:ea typeface="微软雅黑" panose="020B0503020204020204" pitchFamily="34" charset="-122"/>
              </a:rPr>
              <a:t>abi</a:t>
            </a:r>
            <a:r>
              <a:rPr lang="en-US" altLang="zh-CN" sz="2000" dirty="0">
                <a:solidFill>
                  <a:srgbClr val="000000"/>
                </a:solidFill>
                <a:latin typeface="微软雅黑" panose="020B0503020204020204" pitchFamily="34" charset="-122"/>
                <a:ea typeface="微软雅黑" panose="020B0503020204020204" pitchFamily="34" charset="-122"/>
              </a:rPr>
              <a:t>(application binary interface)</a:t>
            </a:r>
            <a:r>
              <a:rPr lang="zh-CN" altLang="en-US" sz="2000" dirty="0">
                <a:solidFill>
                  <a:srgbClr val="000000"/>
                </a:solidFill>
                <a:latin typeface="微软雅黑" panose="020B0503020204020204" pitchFamily="34" charset="-122"/>
                <a:ea typeface="微软雅黑" panose="020B0503020204020204" pitchFamily="34" charset="-122"/>
              </a:rPr>
              <a:t>：为了指明具体调用合约中的哪一个方法。</a:t>
            </a:r>
          </a:p>
          <a:p>
            <a:pPr eaLnBrk="0" fontAlgn="base" hangingPunct="0">
              <a:spcBef>
                <a:spcPct val="0"/>
              </a:spcBef>
              <a:spcAft>
                <a:spcPct val="0"/>
              </a:spcAft>
            </a:pPr>
            <a:endParaRPr lang="zh-CN" altLang="en-US" sz="2000" dirty="0">
              <a:solidFill>
                <a:srgbClr val="0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dirty="0">
                <a:solidFill>
                  <a:schemeClr val="tx1"/>
                </a:solidFill>
                <a:latin typeface="微软雅黑" panose="020B0503020204020204" pitchFamily="34" charset="-122"/>
                <a:ea typeface="微软雅黑" panose="020B0503020204020204" pitchFamily="34" charset="-122"/>
              </a:rPr>
              <a:t>使用</a:t>
            </a:r>
            <a:r>
              <a:rPr lang="en-US" altLang="zh-CN" dirty="0">
                <a:solidFill>
                  <a:schemeClr val="tx1"/>
                </a:solidFill>
                <a:latin typeface="微软雅黑" panose="020B0503020204020204" pitchFamily="34" charset="-122"/>
                <a:ea typeface="微软雅黑" panose="020B0503020204020204" pitchFamily="34" charset="-122"/>
              </a:rPr>
              <a:t>remix</a:t>
            </a:r>
            <a:r>
              <a:rPr lang="zh-CN" altLang="en-US" dirty="0">
                <a:solidFill>
                  <a:schemeClr val="tx1"/>
                </a:solidFill>
                <a:latin typeface="微软雅黑" panose="020B0503020204020204" pitchFamily="34" charset="-122"/>
                <a:ea typeface="微软雅黑" panose="020B0503020204020204" pitchFamily="34" charset="-122"/>
              </a:rPr>
              <a:t>调用</a:t>
            </a:r>
            <a:r>
              <a:rPr lang="en-US" altLang="zh-CN" dirty="0">
                <a:solidFill>
                  <a:schemeClr val="tx1"/>
                </a:solidFill>
                <a:latin typeface="微软雅黑" panose="020B0503020204020204" pitchFamily="34" charset="-122"/>
                <a:ea typeface="微软雅黑" panose="020B0503020204020204" pitchFamily="34" charset="-122"/>
              </a:rPr>
              <a:t>helloWorld</a:t>
            </a:r>
            <a:r>
              <a:rPr lang="zh-CN" altLang="en-US" dirty="0">
                <a:solidFill>
                  <a:schemeClr val="tx1"/>
                </a:solidFill>
                <a:latin typeface="微软雅黑" panose="020B0503020204020204" pitchFamily="34" charset="-122"/>
                <a:ea typeface="微软雅黑" panose="020B0503020204020204" pitchFamily="34" charset="-122"/>
              </a:rPr>
              <a:t>中的</a:t>
            </a:r>
            <a:r>
              <a:rPr lang="en-US" altLang="zh-CN" dirty="0">
                <a:solidFill>
                  <a:schemeClr val="tx1"/>
                </a:solidFill>
                <a:latin typeface="微软雅黑" panose="020B0503020204020204" pitchFamily="34" charset="-122"/>
                <a:ea typeface="微软雅黑" panose="020B0503020204020204" pitchFamily="34" charset="-122"/>
              </a:rPr>
              <a:t>getWord</a:t>
            </a:r>
            <a:r>
              <a:rPr lang="zh-CN" altLang="en-US" dirty="0">
                <a:solidFill>
                  <a:schemeClr val="tx1"/>
                </a:solidFill>
                <a:latin typeface="微软雅黑" panose="020B0503020204020204" pitchFamily="34" charset="-122"/>
                <a:ea typeface="微软雅黑" panose="020B0503020204020204" pitchFamily="34" charset="-122"/>
              </a:rPr>
              <a:t>方法如下所示：</a:t>
            </a:r>
            <a:endParaRPr lang="en-US" altLang="zh-CN" sz="2000" dirty="0">
              <a:solidFill>
                <a:srgbClr val="0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436370" y="2891155"/>
            <a:ext cx="3745865" cy="3764280"/>
          </a:xfrm>
          <a:prstGeom prst="rect">
            <a:avLst/>
          </a:prstGeom>
        </p:spPr>
      </p:pic>
      <p:sp>
        <p:nvSpPr>
          <p:cNvPr id="7" name="文本框 6"/>
          <p:cNvSpPr txBox="1"/>
          <p:nvPr/>
        </p:nvSpPr>
        <p:spPr>
          <a:xfrm>
            <a:off x="6766560" y="2450465"/>
            <a:ext cx="5090160" cy="645160"/>
          </a:xfrm>
          <a:prstGeom prst="rect">
            <a:avLst/>
          </a:prstGeom>
          <a:noFill/>
        </p:spPr>
        <p:txBody>
          <a:bodyPr wrap="square" rtlCol="0">
            <a:spAutoFit/>
          </a:bodyPr>
          <a:lstStyle/>
          <a:p>
            <a:r>
              <a:rPr lang="zh-CN" altLang="en-US"/>
              <a:t>同时，在</a:t>
            </a:r>
            <a:r>
              <a:rPr lang="en-US" altLang="zh-CN"/>
              <a:t>remix</a:t>
            </a:r>
            <a:r>
              <a:rPr lang="zh-CN" altLang="en-US"/>
              <a:t>编译器中也可以看到方法调用信息，如下所示</a:t>
            </a:r>
          </a:p>
        </p:txBody>
      </p:sp>
      <p:pic>
        <p:nvPicPr>
          <p:cNvPr id="8" name="图片 7"/>
          <p:cNvPicPr>
            <a:picLocks noChangeAspect="1"/>
          </p:cNvPicPr>
          <p:nvPr/>
        </p:nvPicPr>
        <p:blipFill>
          <a:blip r:embed="rId3"/>
          <a:stretch>
            <a:fillRect/>
          </a:stretch>
        </p:blipFill>
        <p:spPr>
          <a:xfrm>
            <a:off x="5711825" y="3201035"/>
            <a:ext cx="6282055" cy="3399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096000" y="1259993"/>
            <a:ext cx="3837163" cy="766313"/>
            <a:chOff x="4787938" y="679385"/>
            <a:chExt cx="3837163" cy="766313"/>
          </a:xfrm>
        </p:grpSpPr>
        <p:grpSp>
          <p:nvGrpSpPr>
            <p:cNvPr id="23" name="组合 1"/>
            <p:cNvGrpSpPr/>
            <p:nvPr/>
          </p:nvGrpSpPr>
          <p:grpSpPr>
            <a:xfrm>
              <a:off x="4787938" y="679385"/>
              <a:ext cx="735480" cy="766313"/>
              <a:chOff x="1675786" y="1147934"/>
              <a:chExt cx="3936651" cy="4101674"/>
            </a:xfrm>
          </p:grpSpPr>
          <p:grpSp>
            <p:nvGrpSpPr>
              <p:cNvPr id="25" name="组合 2"/>
              <p:cNvGrpSpPr/>
              <p:nvPr/>
            </p:nvGrpSpPr>
            <p:grpSpPr>
              <a:xfrm>
                <a:off x="1675786" y="1147934"/>
                <a:ext cx="3936651" cy="4101674"/>
                <a:chOff x="1256839" y="860950"/>
                <a:chExt cx="2952488" cy="3076255"/>
              </a:xfrm>
            </p:grpSpPr>
            <p:sp>
              <p:nvSpPr>
                <p:cNvPr id="27" name="Freeform 52"/>
                <p:cNvSpPr/>
                <p:nvPr/>
              </p:nvSpPr>
              <p:spPr bwMode="auto">
                <a:xfrm>
                  <a:off x="1256839" y="1576546"/>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28" name="Freeform 54"/>
                <p:cNvSpPr/>
                <p:nvPr/>
              </p:nvSpPr>
              <p:spPr bwMode="auto">
                <a:xfrm>
                  <a:off x="1849154" y="860950"/>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29" name="Freeform 58"/>
                <p:cNvSpPr/>
                <p:nvPr/>
              </p:nvSpPr>
              <p:spPr bwMode="auto">
                <a:xfrm>
                  <a:off x="1859036" y="2292555"/>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30"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31" name="Freeform 74"/>
                <p:cNvSpPr/>
                <p:nvPr/>
              </p:nvSpPr>
              <p:spPr bwMode="auto">
                <a:xfrm>
                  <a:off x="3179039" y="1852203"/>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grpSp>
          <p:sp>
            <p:nvSpPr>
              <p:cNvPr id="26" name="Rectangle 9"/>
              <p:cNvSpPr/>
              <p:nvPr/>
            </p:nvSpPr>
            <p:spPr>
              <a:xfrm>
                <a:off x="2305627" y="1965430"/>
                <a:ext cx="2419199" cy="1753838"/>
              </a:xfrm>
              <a:prstGeom prst="rect">
                <a:avLst/>
              </a:prstGeom>
            </p:spPr>
            <p:txBody>
              <a:bodyPr wrap="square">
                <a:noAutofit/>
              </a:bodyPr>
              <a:lstStyle/>
              <a:p>
                <a:pPr algn="ctr" defTabSz="1218565"/>
                <a:r>
                  <a:rPr lang="en-US" altLang="zh-CN" sz="2800" b="1" kern="0"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sz="28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4" name="内容占位符 2"/>
            <p:cNvSpPr txBox="1"/>
            <p:nvPr/>
          </p:nvSpPr>
          <p:spPr>
            <a:xfrm>
              <a:off x="5885890" y="690548"/>
              <a:ext cx="2739211" cy="743986"/>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rPr>
                <a:t>智能合约简介</a:t>
              </a:r>
              <a:endPar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2" name="组合 31"/>
          <p:cNvGrpSpPr/>
          <p:nvPr/>
        </p:nvGrpSpPr>
        <p:grpSpPr>
          <a:xfrm>
            <a:off x="6164300" y="2600479"/>
            <a:ext cx="3837163" cy="766313"/>
            <a:chOff x="4787938" y="679385"/>
            <a:chExt cx="3837163" cy="766313"/>
          </a:xfrm>
        </p:grpSpPr>
        <p:grpSp>
          <p:nvGrpSpPr>
            <p:cNvPr id="33" name="组合 1"/>
            <p:cNvGrpSpPr/>
            <p:nvPr/>
          </p:nvGrpSpPr>
          <p:grpSpPr>
            <a:xfrm>
              <a:off x="4787938" y="679385"/>
              <a:ext cx="735480" cy="766313"/>
              <a:chOff x="1675786" y="1147934"/>
              <a:chExt cx="3936651" cy="4101674"/>
            </a:xfrm>
          </p:grpSpPr>
          <p:grpSp>
            <p:nvGrpSpPr>
              <p:cNvPr id="35" name="组合 2"/>
              <p:cNvGrpSpPr/>
              <p:nvPr/>
            </p:nvGrpSpPr>
            <p:grpSpPr>
              <a:xfrm>
                <a:off x="1675786" y="1147934"/>
                <a:ext cx="3936651" cy="4101674"/>
                <a:chOff x="1256839" y="860950"/>
                <a:chExt cx="2952488" cy="3076255"/>
              </a:xfrm>
            </p:grpSpPr>
            <p:sp>
              <p:nvSpPr>
                <p:cNvPr id="55" name="Freeform 52"/>
                <p:cNvSpPr/>
                <p:nvPr/>
              </p:nvSpPr>
              <p:spPr bwMode="auto">
                <a:xfrm>
                  <a:off x="1256839" y="1576546"/>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56" name="Freeform 54"/>
                <p:cNvSpPr/>
                <p:nvPr/>
              </p:nvSpPr>
              <p:spPr bwMode="auto">
                <a:xfrm>
                  <a:off x="1849154" y="860950"/>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57" name="Freeform 58"/>
                <p:cNvSpPr/>
                <p:nvPr/>
              </p:nvSpPr>
              <p:spPr bwMode="auto">
                <a:xfrm>
                  <a:off x="1859036" y="2292555"/>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58"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59" name="Freeform 74"/>
                <p:cNvSpPr/>
                <p:nvPr/>
              </p:nvSpPr>
              <p:spPr bwMode="auto">
                <a:xfrm>
                  <a:off x="3179039" y="1852203"/>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grpSp>
          <p:sp>
            <p:nvSpPr>
              <p:cNvPr id="36" name="Rectangle 9"/>
              <p:cNvSpPr/>
              <p:nvPr/>
            </p:nvSpPr>
            <p:spPr>
              <a:xfrm>
                <a:off x="2305627" y="1965430"/>
                <a:ext cx="2419199" cy="1753838"/>
              </a:xfrm>
              <a:prstGeom prst="rect">
                <a:avLst/>
              </a:prstGeom>
            </p:spPr>
            <p:txBody>
              <a:bodyPr wrap="square">
                <a:noAutofit/>
              </a:bodyPr>
              <a:lstStyle/>
              <a:p>
                <a:pPr algn="ctr" defTabSz="1218565"/>
                <a:r>
                  <a:rPr lang="en-US" altLang="zh-CN" sz="2800" b="1" kern="0"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sz="28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4" name="内容占位符 2"/>
            <p:cNvSpPr txBox="1"/>
            <p:nvPr/>
          </p:nvSpPr>
          <p:spPr>
            <a:xfrm>
              <a:off x="5885890" y="690548"/>
              <a:ext cx="2739211" cy="743986"/>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智能合约使用</a:t>
              </a:r>
              <a:endPar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0" name="组合 59"/>
          <p:cNvGrpSpPr/>
          <p:nvPr/>
        </p:nvGrpSpPr>
        <p:grpSpPr>
          <a:xfrm>
            <a:off x="6164300" y="3983396"/>
            <a:ext cx="2985648" cy="766313"/>
            <a:chOff x="4787938" y="679385"/>
            <a:chExt cx="2985648" cy="766313"/>
          </a:xfrm>
        </p:grpSpPr>
        <p:grpSp>
          <p:nvGrpSpPr>
            <p:cNvPr id="61" name="组合 1"/>
            <p:cNvGrpSpPr/>
            <p:nvPr/>
          </p:nvGrpSpPr>
          <p:grpSpPr>
            <a:xfrm>
              <a:off x="4787938" y="679385"/>
              <a:ext cx="735480" cy="766313"/>
              <a:chOff x="1675786" y="1147934"/>
              <a:chExt cx="3936651" cy="4101674"/>
            </a:xfrm>
          </p:grpSpPr>
          <p:grpSp>
            <p:nvGrpSpPr>
              <p:cNvPr id="63" name="组合 2"/>
              <p:cNvGrpSpPr/>
              <p:nvPr/>
            </p:nvGrpSpPr>
            <p:grpSpPr>
              <a:xfrm>
                <a:off x="1675786" y="1147934"/>
                <a:ext cx="3936651" cy="4101674"/>
                <a:chOff x="1256839" y="860950"/>
                <a:chExt cx="2952488" cy="3076255"/>
              </a:xfrm>
            </p:grpSpPr>
            <p:sp>
              <p:nvSpPr>
                <p:cNvPr id="65" name="Freeform 52"/>
                <p:cNvSpPr/>
                <p:nvPr/>
              </p:nvSpPr>
              <p:spPr bwMode="auto">
                <a:xfrm>
                  <a:off x="1256839" y="1576546"/>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66" name="Freeform 54"/>
                <p:cNvSpPr/>
                <p:nvPr/>
              </p:nvSpPr>
              <p:spPr bwMode="auto">
                <a:xfrm>
                  <a:off x="1849154" y="860950"/>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67" name="Freeform 58"/>
                <p:cNvSpPr/>
                <p:nvPr/>
              </p:nvSpPr>
              <p:spPr bwMode="auto">
                <a:xfrm>
                  <a:off x="1859036" y="2292555"/>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68"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69" name="Freeform 74"/>
                <p:cNvSpPr/>
                <p:nvPr/>
              </p:nvSpPr>
              <p:spPr bwMode="auto">
                <a:xfrm>
                  <a:off x="3179039" y="1852203"/>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grpSp>
          <p:sp>
            <p:nvSpPr>
              <p:cNvPr id="64" name="Rectangle 9"/>
              <p:cNvSpPr/>
              <p:nvPr/>
            </p:nvSpPr>
            <p:spPr>
              <a:xfrm>
                <a:off x="2305627" y="1965430"/>
                <a:ext cx="2419199" cy="1753838"/>
              </a:xfrm>
              <a:prstGeom prst="rect">
                <a:avLst/>
              </a:prstGeom>
            </p:spPr>
            <p:txBody>
              <a:bodyPr wrap="square">
                <a:noAutofit/>
              </a:bodyPr>
              <a:lstStyle/>
              <a:p>
                <a:pPr algn="ctr" defTabSz="1218565"/>
                <a:r>
                  <a:rPr lang="en-US" altLang="zh-CN" sz="2800" b="1" kern="0" dirty="0">
                    <a:solidFill>
                      <a:schemeClr val="tx1">
                        <a:lumMod val="65000"/>
                        <a:lumOff val="35000"/>
                      </a:schemeClr>
                    </a:solidFill>
                    <a:latin typeface="微软雅黑" panose="020B0503020204020204" pitchFamily="34" charset="-122"/>
                    <a:ea typeface="微软雅黑" panose="020B0503020204020204" pitchFamily="34" charset="-122"/>
                  </a:rPr>
                  <a:t>3</a:t>
                </a:r>
                <a:endParaRPr lang="zh-CN" altLang="en-US" sz="28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2" name="内容占位符 2"/>
            <p:cNvSpPr txBox="1"/>
            <p:nvPr/>
          </p:nvSpPr>
          <p:spPr>
            <a:xfrm>
              <a:off x="5885890" y="690548"/>
              <a:ext cx="1887696" cy="743986"/>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应用场景</a:t>
              </a:r>
              <a:endPar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监听智能合约</a:t>
            </a:r>
            <a:endParaRPr lang="zh-CN" sz="2400" dirty="0">
              <a:latin typeface="华文中宋" panose="02010600040101010101" pitchFamily="2" charset="-122"/>
              <a:ea typeface="华文中宋" panose="02010600040101010101" pitchFamily="2" charset="-122"/>
            </a:endParaRPr>
          </a:p>
        </p:txBody>
      </p:sp>
      <p:sp>
        <p:nvSpPr>
          <p:cNvPr id="3" name="Rectangle 2"/>
          <p:cNvSpPr>
            <a:spLocks noChangeArrowheads="1"/>
          </p:cNvSpPr>
          <p:nvPr/>
        </p:nvSpPr>
        <p:spPr bwMode="auto">
          <a:xfrm>
            <a:off x="763052" y="1776565"/>
            <a:ext cx="489794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eaLnBrk="0" fontAlgn="base" hangingPunct="0">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rPr>
              <a:t>合约部署后，可设置监听，既可以实时监控事件，也可以从历史区块中检索 </a:t>
            </a:r>
            <a:r>
              <a:rPr lang="en-US" altLang="zh-CN" sz="2000" dirty="0">
                <a:solidFill>
                  <a:srgbClr val="000000"/>
                </a:solidFill>
                <a:latin typeface="微软雅黑" panose="020B0503020204020204" pitchFamily="34" charset="-122"/>
                <a:ea typeface="微软雅黑" panose="020B0503020204020204" pitchFamily="34" charset="-122"/>
              </a:rPr>
              <a:t>event</a:t>
            </a:r>
            <a:r>
              <a:rPr lang="zh-CN" altLang="en-US" sz="2000" dirty="0">
                <a:solidFill>
                  <a:srgbClr val="000000"/>
                </a:solidFill>
                <a:latin typeface="微软雅黑" panose="020B0503020204020204" pitchFamily="34" charset="-122"/>
                <a:ea typeface="微软雅黑" panose="020B0503020204020204" pitchFamily="34" charset="-122"/>
              </a:rPr>
              <a:t>。</a:t>
            </a:r>
            <a:endParaRPr lang="zh-CN" altLang="zh-CN" sz="4400" dirty="0">
              <a:solidFill>
                <a:prstClr val="black"/>
              </a:solidFill>
              <a:latin typeface="微软雅黑" panose="020B0503020204020204" pitchFamily="34" charset="-122"/>
              <a:ea typeface="微软雅黑" panose="020B0503020204020204" pitchFamily="34" charset="-122"/>
            </a:endParaRPr>
          </a:p>
        </p:txBody>
      </p:sp>
      <p:cxnSp>
        <p:nvCxnSpPr>
          <p:cNvPr id="12" name="连接符: 肘形 11"/>
          <p:cNvCxnSpPr>
            <a:stCxn id="5" idx="2"/>
            <a:endCxn id="4" idx="3"/>
          </p:cNvCxnSpPr>
          <p:nvPr/>
        </p:nvCxnSpPr>
        <p:spPr>
          <a:xfrm rot="5400000">
            <a:off x="7196232" y="3720590"/>
            <a:ext cx="1120696" cy="1763224"/>
          </a:xfrm>
          <a:prstGeom prst="bentConnector2">
            <a:avLst/>
          </a:prstGeom>
          <a:noFill/>
          <a:ln w="28575" cap="flat" cmpd="sng" algn="ctr">
            <a:solidFill>
              <a:srgbClr val="4F81BD"/>
            </a:solidFill>
            <a:prstDash val="solid"/>
            <a:miter lim="800000"/>
            <a:tailEnd type="triangle"/>
          </a:ln>
          <a:effectLst/>
        </p:spPr>
      </p:cxnSp>
      <p:pic>
        <p:nvPicPr>
          <p:cNvPr id="14" name="图片 13"/>
          <p:cNvPicPr>
            <a:picLocks noChangeAspect="1"/>
          </p:cNvPicPr>
          <p:nvPr/>
        </p:nvPicPr>
        <p:blipFill>
          <a:blip r:embed="rId3"/>
          <a:stretch>
            <a:fillRect/>
          </a:stretch>
        </p:blipFill>
        <p:spPr>
          <a:xfrm>
            <a:off x="785495" y="3556000"/>
            <a:ext cx="5861050" cy="2964815"/>
          </a:xfrm>
          <a:prstGeom prst="rect">
            <a:avLst/>
          </a:prstGeom>
        </p:spPr>
      </p:pic>
      <p:grpSp>
        <p:nvGrpSpPr>
          <p:cNvPr id="9" name="组合 8"/>
          <p:cNvGrpSpPr/>
          <p:nvPr/>
        </p:nvGrpSpPr>
        <p:grpSpPr>
          <a:xfrm>
            <a:off x="4808142" y="5710481"/>
            <a:ext cx="1766494" cy="1328234"/>
            <a:chOff x="6644756" y="5075863"/>
            <a:chExt cx="2223648" cy="1671970"/>
          </a:xfrm>
        </p:grpSpPr>
        <p:sp>
          <p:nvSpPr>
            <p:cNvPr id="10" name="泪滴形 9"/>
            <p:cNvSpPr/>
            <p:nvPr/>
          </p:nvSpPr>
          <p:spPr>
            <a:xfrm rot="8379921" flipV="1">
              <a:off x="6888667" y="5075863"/>
              <a:ext cx="1735826" cy="1671970"/>
            </a:xfrm>
            <a:prstGeom prst="teardrop">
              <a:avLst>
                <a:gd name="adj" fmla="val 80504"/>
              </a:avLst>
            </a:prstGeom>
            <a:solidFill>
              <a:srgbClr val="4F81BD">
                <a:lumMod val="60000"/>
                <a:lumOff val="40000"/>
              </a:srgbClr>
            </a:solidFill>
            <a:ln>
              <a:noFill/>
            </a:ln>
            <a:effectLst/>
          </p:spPr>
          <p:txBody>
            <a:bodyP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1" name="矩形 10"/>
            <p:cNvSpPr/>
            <p:nvPr/>
          </p:nvSpPr>
          <p:spPr>
            <a:xfrm>
              <a:off x="6644756" y="5337353"/>
              <a:ext cx="2223648" cy="1336058"/>
            </a:xfrm>
            <a:prstGeom prst="rect">
              <a:avLst/>
            </a:prstGeom>
          </p:spPr>
          <p:txBody>
            <a:bodyPr wrap="square">
              <a:spAutoFit/>
            </a:bodyPr>
            <a:lstStyle/>
            <a:p>
              <a:pPr marL="0" marR="0" lvl="0" indent="0" algn="ctr"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a:t>
              </a:r>
              <a:r>
                <a:rPr kumimoji="0" lang="en-US" altLang="zh-CN"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Web3j</a:t>
              </a:r>
            </a:p>
            <a:p>
              <a:pPr marL="0" marR="0" lvl="0" indent="0" algn="ctr"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端对事件</a:t>
              </a:r>
              <a:endParaRPr kumimoji="0" lang="en-US" altLang="zh-CN"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监听</a:t>
              </a:r>
            </a:p>
          </p:txBody>
        </p:sp>
      </p:grpSp>
      <p:pic>
        <p:nvPicPr>
          <p:cNvPr id="13" name="图片 12"/>
          <p:cNvPicPr>
            <a:picLocks noChangeAspect="1"/>
          </p:cNvPicPr>
          <p:nvPr>
            <p:custDataLst>
              <p:tags r:id="rId1"/>
            </p:custDataLst>
          </p:nvPr>
        </p:nvPicPr>
        <p:blipFill>
          <a:blip r:embed="rId4"/>
          <a:stretch>
            <a:fillRect/>
          </a:stretch>
        </p:blipFill>
        <p:spPr>
          <a:xfrm>
            <a:off x="5661025" y="871855"/>
            <a:ext cx="5235575" cy="3106420"/>
          </a:xfrm>
          <a:prstGeom prst="rect">
            <a:avLst/>
          </a:prstGeom>
        </p:spPr>
      </p:pic>
      <p:grpSp>
        <p:nvGrpSpPr>
          <p:cNvPr id="6" name="组合 5"/>
          <p:cNvGrpSpPr/>
          <p:nvPr/>
        </p:nvGrpSpPr>
        <p:grpSpPr>
          <a:xfrm>
            <a:off x="10088243" y="3148331"/>
            <a:ext cx="1858785" cy="1388068"/>
            <a:chOff x="7937580" y="6064072"/>
            <a:chExt cx="2324471" cy="1735825"/>
          </a:xfrm>
        </p:grpSpPr>
        <p:sp>
          <p:nvSpPr>
            <p:cNvPr id="7" name="泪滴形 6"/>
            <p:cNvSpPr/>
            <p:nvPr/>
          </p:nvSpPr>
          <p:spPr>
            <a:xfrm rot="18692138">
              <a:off x="7905652" y="6096000"/>
              <a:ext cx="1735825" cy="1671970"/>
            </a:xfrm>
            <a:prstGeom prst="teardrop">
              <a:avLst>
                <a:gd name="adj" fmla="val 85284"/>
              </a:avLst>
            </a:prstGeom>
            <a:solidFill>
              <a:srgbClr val="4F81BD">
                <a:lumMod val="60000"/>
                <a:lumOff val="40000"/>
              </a:srgbClr>
            </a:solidFill>
            <a:ln>
              <a:noFill/>
            </a:ln>
            <a:effectLst/>
          </p:spPr>
        </p:sp>
        <p:sp>
          <p:nvSpPr>
            <p:cNvPr id="8" name="矩形 7"/>
            <p:cNvSpPr/>
            <p:nvPr/>
          </p:nvSpPr>
          <p:spPr>
            <a:xfrm>
              <a:off x="8038403" y="6329704"/>
              <a:ext cx="2223648" cy="1061381"/>
            </a:xfrm>
            <a:prstGeom prst="rect">
              <a:avLst/>
            </a:prstGeom>
          </p:spPr>
          <p:txBody>
            <a:bodyPr wrap="square">
              <a:spAutoFit/>
            </a:bodyPr>
            <a:lstStyle/>
            <a:p>
              <a:pPr marL="0" marR="0" lvl="0" indent="0"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在智能合</a:t>
              </a:r>
              <a:endParaRPr kumimoji="0" lang="en-US" altLang="zh-CN"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约中定义</a:t>
              </a:r>
              <a:endParaRPr kumimoji="0" lang="en-US" altLang="zh-CN"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457200" eaLnBrk="1" fontAlgn="auto" latinLnBrk="0" hangingPunct="1">
                <a:lnSpc>
                  <a:spcPct val="120000"/>
                </a:lnSpc>
                <a:spcBef>
                  <a:spcPts val="0"/>
                </a:spcBef>
                <a:spcAft>
                  <a:spcPts val="0"/>
                </a:spcAft>
                <a:buClrTx/>
                <a:buSzTx/>
                <a:buFontTx/>
                <a:buNone/>
                <a:defRPr/>
              </a:pPr>
              <a:r>
                <a:rPr kumimoji="0" lang="zh-CN" altLang="en-US" sz="1800" b="0" i="0" u="none" strike="noStrike" kern="0" cap="none" spc="15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一个事件</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销毁智能合约</a:t>
            </a:r>
            <a:endParaRPr lang="zh-CN" sz="2400" dirty="0">
              <a:latin typeface="华文中宋" panose="02010600040101010101" pitchFamily="2" charset="-122"/>
              <a:ea typeface="华文中宋" panose="02010600040101010101" pitchFamily="2" charset="-122"/>
            </a:endParaRPr>
          </a:p>
        </p:txBody>
      </p:sp>
      <p:sp>
        <p:nvSpPr>
          <p:cNvPr id="6" name="Rectangle 2"/>
          <p:cNvSpPr>
            <a:spLocks noChangeArrowheads="1"/>
          </p:cNvSpPr>
          <p:nvPr/>
        </p:nvSpPr>
        <p:spPr bwMode="auto">
          <a:xfrm>
            <a:off x="908494" y="1621750"/>
            <a:ext cx="3770186"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eaLnBrk="0" fontAlgn="base" hangingPunct="0">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rPr>
              <a:t>合约也可以结束，当一个合约通过</a:t>
            </a:r>
            <a:r>
              <a:rPr lang="en-US" altLang="zh-CN" sz="2000" dirty="0">
                <a:solidFill>
                  <a:srgbClr val="000000"/>
                </a:solidFill>
                <a:latin typeface="微软雅黑" panose="020B0503020204020204" pitchFamily="34" charset="-122"/>
                <a:ea typeface="微软雅黑" panose="020B0503020204020204" pitchFamily="34" charset="-122"/>
              </a:rPr>
              <a:t>kill</a:t>
            </a:r>
            <a:r>
              <a:rPr lang="zh-CN" altLang="en-US" sz="2000" dirty="0">
                <a:solidFill>
                  <a:srgbClr val="000000"/>
                </a:solidFill>
                <a:latin typeface="微软雅黑" panose="020B0503020204020204" pitchFamily="34" charset="-122"/>
                <a:ea typeface="微软雅黑" panose="020B0503020204020204" pitchFamily="34" charset="-122"/>
              </a:rPr>
              <a:t>方法将其杀死，那么我们将不能再和这个合约进行交互，如果一个合约被销毁，那么当前地址指向的是一个僵尸对象，这个僵尸对象调用任何方法都会抛出异常。此时需要调用</a:t>
            </a:r>
            <a:r>
              <a:rPr lang="en-US" altLang="zh-CN" sz="2000" dirty="0" err="1">
                <a:solidFill>
                  <a:srgbClr val="000000"/>
                </a:solidFill>
                <a:latin typeface="微软雅黑" panose="020B0503020204020204" pitchFamily="34" charset="-122"/>
                <a:ea typeface="微软雅黑" panose="020B0503020204020204" pitchFamily="34" charset="-122"/>
              </a:rPr>
              <a:t>selfdestruct</a:t>
            </a:r>
            <a:r>
              <a:rPr lang="en-US" altLang="zh-CN" sz="2000" dirty="0">
                <a:solidFill>
                  <a:srgbClr val="000000"/>
                </a:solidFill>
                <a:latin typeface="微软雅黑" panose="020B0503020204020204" pitchFamily="34" charset="-122"/>
                <a:ea typeface="微软雅黑" panose="020B0503020204020204" pitchFamily="34" charset="-122"/>
              </a:rPr>
              <a:t>(address)</a:t>
            </a:r>
            <a:r>
              <a:rPr lang="zh-CN" altLang="en-US" sz="2000" dirty="0">
                <a:solidFill>
                  <a:srgbClr val="000000"/>
                </a:solidFill>
                <a:latin typeface="微软雅黑" panose="020B0503020204020204" pitchFamily="34" charset="-122"/>
                <a:ea typeface="微软雅黑" panose="020B0503020204020204" pitchFamily="34" charset="-122"/>
              </a:rPr>
              <a:t>才能将其进行销毁。</a:t>
            </a:r>
            <a:endParaRPr lang="en-US" altLang="zh-CN" sz="2000" dirty="0">
              <a:solidFill>
                <a:srgbClr val="0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rPr>
              <a:t>需要指出的是只有拥有者才能销毁合约。</a:t>
            </a:r>
            <a:endParaRPr lang="zh-CN" altLang="zh-CN" sz="44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199380" y="612775"/>
            <a:ext cx="5692140" cy="58521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销毁智能合约</a:t>
            </a:r>
            <a:endParaRPr lang="zh-CN" sz="2400" dirty="0">
              <a:latin typeface="华文中宋" panose="02010600040101010101" pitchFamily="2" charset="-122"/>
              <a:ea typeface="华文中宋" panose="02010600040101010101" pitchFamily="2" charset="-122"/>
            </a:endParaRPr>
          </a:p>
        </p:txBody>
      </p:sp>
      <p:pic>
        <p:nvPicPr>
          <p:cNvPr id="7" name="Picture 2" descr="https://upload-images.jianshu.io/upload_images/10729287-335c6b9df915792d.png?imageMogr2/auto-ori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096" y="2176013"/>
            <a:ext cx="5364416" cy="40045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6363019" y="2188713"/>
            <a:ext cx="5460872" cy="4079272"/>
          </a:xfrm>
          <a:prstGeom prst="rect">
            <a:avLst/>
          </a:prstGeom>
        </p:spPr>
      </p:pic>
      <p:grpSp>
        <p:nvGrpSpPr>
          <p:cNvPr id="10" name="组合 9"/>
          <p:cNvGrpSpPr/>
          <p:nvPr/>
        </p:nvGrpSpPr>
        <p:grpSpPr>
          <a:xfrm>
            <a:off x="5210492" y="708115"/>
            <a:ext cx="1766494" cy="1328234"/>
            <a:chOff x="6641910" y="5075863"/>
            <a:chExt cx="2223648" cy="1671970"/>
          </a:xfrm>
        </p:grpSpPr>
        <p:sp>
          <p:nvSpPr>
            <p:cNvPr id="11" name="泪滴形 10"/>
            <p:cNvSpPr/>
            <p:nvPr/>
          </p:nvSpPr>
          <p:spPr>
            <a:xfrm rot="2482376" flipV="1">
              <a:off x="6888667" y="5075863"/>
              <a:ext cx="1735826" cy="1671970"/>
            </a:xfrm>
            <a:prstGeom prst="teardrop">
              <a:avLst>
                <a:gd name="adj" fmla="val 80504"/>
              </a:avLst>
            </a:prstGeom>
            <a:solidFill>
              <a:srgbClr val="4F81BD">
                <a:lumMod val="60000"/>
                <a:lumOff val="40000"/>
              </a:srgbClr>
            </a:solidFill>
            <a:ln>
              <a:noFill/>
            </a:ln>
            <a:effectLst/>
          </p:spPr>
          <p:txBody>
            <a:bodyPr/>
            <a:lstStyle/>
            <a:p>
              <a:pPr marL="0" marR="0" lvl="0" indent="0"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2" name="矩形 11"/>
            <p:cNvSpPr/>
            <p:nvPr/>
          </p:nvSpPr>
          <p:spPr>
            <a:xfrm>
              <a:off x="6641910" y="5471384"/>
              <a:ext cx="2223648" cy="813596"/>
            </a:xfrm>
            <a:prstGeom prst="rect">
              <a:avLst/>
            </a:prstGeom>
          </p:spPr>
          <p:txBody>
            <a:bodyPr wrap="square">
              <a:spAutoFit/>
            </a:bodyPr>
            <a:lstStyle/>
            <a:p>
              <a:pPr algn="ctr" defTabSz="457200"/>
              <a:r>
                <a:rPr lang="zh-CN" altLang="en-US" dirty="0">
                  <a:solidFill>
                    <a:srgbClr val="2F2F2F"/>
                  </a:solidFill>
                  <a:latin typeface="微软雅黑" panose="020B0503020204020204" pitchFamily="34" charset="-122"/>
                  <a:ea typeface="微软雅黑" panose="020B0503020204020204" pitchFamily="34" charset="-122"/>
                </a:rPr>
                <a:t>调用</a:t>
              </a:r>
              <a:r>
                <a:rPr lang="en-US" altLang="zh-CN" dirty="0">
                  <a:solidFill>
                    <a:srgbClr val="2F2F2F"/>
                  </a:solidFill>
                  <a:latin typeface="微软雅黑" panose="020B0503020204020204" pitchFamily="34" charset="-122"/>
                  <a:ea typeface="微软雅黑" panose="020B0503020204020204" pitchFamily="34" charset="-122"/>
                </a:rPr>
                <a:t>kill</a:t>
              </a:r>
              <a:r>
                <a:rPr lang="zh-CN" altLang="en-US" dirty="0">
                  <a:solidFill>
                    <a:srgbClr val="2F2F2F"/>
                  </a:solidFill>
                  <a:latin typeface="微软雅黑" panose="020B0503020204020204" pitchFamily="34" charset="-122"/>
                  <a:ea typeface="微软雅黑" panose="020B0503020204020204" pitchFamily="34" charset="-122"/>
                </a:rPr>
                <a:t>方</a:t>
              </a:r>
              <a:endParaRPr lang="en-US" altLang="zh-CN" dirty="0">
                <a:solidFill>
                  <a:srgbClr val="2F2F2F"/>
                </a:solidFill>
                <a:latin typeface="微软雅黑" panose="020B0503020204020204" pitchFamily="34" charset="-122"/>
                <a:ea typeface="微软雅黑" panose="020B0503020204020204" pitchFamily="34" charset="-122"/>
              </a:endParaRPr>
            </a:p>
            <a:p>
              <a:pPr algn="ctr" defTabSz="457200"/>
              <a:r>
                <a:rPr lang="zh-CN" altLang="en-US" dirty="0">
                  <a:solidFill>
                    <a:srgbClr val="2F2F2F"/>
                  </a:solidFill>
                  <a:latin typeface="微软雅黑" panose="020B0503020204020204" pitchFamily="34" charset="-122"/>
                  <a:ea typeface="微软雅黑" panose="020B0503020204020204" pitchFamily="34" charset="-122"/>
                </a:rPr>
                <a:t>法查看效果</a:t>
              </a:r>
              <a:endParaRPr lang="zh-CN" altLang="en-US"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智能合约实例</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投票</a:t>
            </a:r>
          </a:p>
        </p:txBody>
      </p:sp>
      <p:pic>
        <p:nvPicPr>
          <p:cNvPr id="2" name="图片 1"/>
          <p:cNvPicPr>
            <a:picLocks noChangeAspect="1"/>
          </p:cNvPicPr>
          <p:nvPr/>
        </p:nvPicPr>
        <p:blipFill>
          <a:blip r:embed="rId2"/>
          <a:stretch>
            <a:fillRect/>
          </a:stretch>
        </p:blipFill>
        <p:spPr>
          <a:xfrm>
            <a:off x="337185" y="871855"/>
            <a:ext cx="5844540" cy="3878580"/>
          </a:xfrm>
          <a:prstGeom prst="rect">
            <a:avLst/>
          </a:prstGeom>
        </p:spPr>
      </p:pic>
      <p:pic>
        <p:nvPicPr>
          <p:cNvPr id="4" name="图片 3"/>
          <p:cNvPicPr>
            <a:picLocks noChangeAspect="1"/>
          </p:cNvPicPr>
          <p:nvPr/>
        </p:nvPicPr>
        <p:blipFill>
          <a:blip r:embed="rId3"/>
          <a:srcRect r="19571" b="186"/>
          <a:stretch>
            <a:fillRect/>
          </a:stretch>
        </p:blipFill>
        <p:spPr>
          <a:xfrm>
            <a:off x="5374005" y="2087880"/>
            <a:ext cx="6210935" cy="44272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智能合约实例</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发行代币（部分）</a:t>
            </a:r>
          </a:p>
        </p:txBody>
      </p:sp>
      <p:pic>
        <p:nvPicPr>
          <p:cNvPr id="6" name="图片 5" descr="0R3KQAK)FH6PN7)HWAGU[$A"/>
          <p:cNvPicPr>
            <a:picLocks noChangeAspect="1"/>
          </p:cNvPicPr>
          <p:nvPr/>
        </p:nvPicPr>
        <p:blipFill>
          <a:blip r:embed="rId2"/>
          <a:srcRect b="41854"/>
          <a:stretch>
            <a:fillRect/>
          </a:stretch>
        </p:blipFill>
        <p:spPr>
          <a:xfrm>
            <a:off x="260985" y="871855"/>
            <a:ext cx="7156450" cy="4396740"/>
          </a:xfrm>
          <a:prstGeom prst="rect">
            <a:avLst/>
          </a:prstGeom>
        </p:spPr>
      </p:pic>
      <p:pic>
        <p:nvPicPr>
          <p:cNvPr id="8" name="图片 7" descr="0R3KQAK)FH6PN7)HWAGU[$A"/>
          <p:cNvPicPr>
            <a:picLocks noChangeAspect="1"/>
          </p:cNvPicPr>
          <p:nvPr/>
        </p:nvPicPr>
        <p:blipFill>
          <a:blip r:embed="rId2"/>
          <a:srcRect l="-6262" t="58127" r="28000" b="112"/>
          <a:stretch>
            <a:fillRect/>
          </a:stretch>
        </p:blipFill>
        <p:spPr>
          <a:xfrm>
            <a:off x="4905375" y="2812415"/>
            <a:ext cx="6721475" cy="3789680"/>
          </a:xfrm>
          <a:prstGeom prst="rect">
            <a:avLst/>
          </a:prstGeom>
        </p:spPr>
      </p:pic>
      <p:cxnSp>
        <p:nvCxnSpPr>
          <p:cNvPr id="9" name="直接箭头连接符 8"/>
          <p:cNvCxnSpPr/>
          <p:nvPr/>
        </p:nvCxnSpPr>
        <p:spPr>
          <a:xfrm>
            <a:off x="3782695" y="5268595"/>
            <a:ext cx="1642745" cy="36512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24007" y="-2956"/>
            <a:ext cx="12203942" cy="6878885"/>
            <a:chOff x="-11942" y="-2956"/>
            <a:chExt cx="12203942" cy="6878885"/>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79586" cy="6858000"/>
            </a:xfrm>
            <a:prstGeom prst="rect">
              <a:avLst/>
            </a:prstGeom>
          </p:spPr>
        </p:pic>
        <p:sp>
          <p:nvSpPr>
            <p:cNvPr id="23" name="矩形 22"/>
            <p:cNvSpPr/>
            <p:nvPr/>
          </p:nvSpPr>
          <p:spPr>
            <a:xfrm>
              <a:off x="-11942" y="-2956"/>
              <a:ext cx="12203942" cy="20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5" name="矩形 24"/>
            <p:cNvSpPr/>
            <p:nvPr/>
          </p:nvSpPr>
          <p:spPr>
            <a:xfrm>
              <a:off x="-1" y="6695154"/>
              <a:ext cx="12192001" cy="180775"/>
            </a:xfrm>
            <a:prstGeom prst="rect">
              <a:avLst/>
            </a:prstGeom>
            <a:solidFill>
              <a:srgbClr val="CF6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24" name="矩形 23"/>
          <p:cNvSpPr/>
          <p:nvPr/>
        </p:nvSpPr>
        <p:spPr>
          <a:xfrm>
            <a:off x="-11942" y="-2955"/>
            <a:ext cx="12192000" cy="164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123" name="矩形 122"/>
          <p:cNvSpPr/>
          <p:nvPr/>
        </p:nvSpPr>
        <p:spPr>
          <a:xfrm>
            <a:off x="-1" y="6695155"/>
            <a:ext cx="12381875" cy="164666"/>
          </a:xfrm>
          <a:prstGeom prst="rect">
            <a:avLst/>
          </a:prstGeom>
          <a:solidFill>
            <a:srgbClr val="CF6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nvGrpSpPr>
          <p:cNvPr id="17" name="组合 2"/>
          <p:cNvGrpSpPr/>
          <p:nvPr/>
        </p:nvGrpSpPr>
        <p:grpSpPr>
          <a:xfrm rot="10800000">
            <a:off x="1893301" y="1613006"/>
            <a:ext cx="3105189" cy="3040244"/>
            <a:chOff x="769753" y="910395"/>
            <a:chExt cx="3213824" cy="3146608"/>
          </a:xfrm>
        </p:grpSpPr>
        <p:sp>
          <p:nvSpPr>
            <p:cNvPr id="18" name="Freeform 54"/>
            <p:cNvSpPr/>
            <p:nvPr/>
          </p:nvSpPr>
          <p:spPr bwMode="auto">
            <a:xfrm>
              <a:off x="1996847" y="910395"/>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5790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Arial" panose="020B0604020202020204"/>
                <a:ea typeface="黑体" panose="02010609060101010101" pitchFamily="49" charset="-122"/>
                <a:cs typeface="+mn-cs"/>
              </a:endParaRPr>
            </a:p>
          </p:txBody>
        </p:sp>
        <p:sp>
          <p:nvSpPr>
            <p:cNvPr id="19" name="Freeform 58"/>
            <p:cNvSpPr/>
            <p:nvPr/>
          </p:nvSpPr>
          <p:spPr bwMode="auto">
            <a:xfrm>
              <a:off x="1706214" y="2412353"/>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F5C24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Arial" panose="020B0604020202020204"/>
                <a:ea typeface="黑体" panose="02010609060101010101" pitchFamily="49" charset="-122"/>
                <a:cs typeface="+mn-cs"/>
              </a:endParaRPr>
            </a:p>
          </p:txBody>
        </p:sp>
        <p:sp>
          <p:nvSpPr>
            <p:cNvPr id="20" name="Freeform 73"/>
            <p:cNvSpPr/>
            <p:nvPr/>
          </p:nvSpPr>
          <p:spPr bwMode="auto">
            <a:xfrm>
              <a:off x="1380735" y="1162743"/>
              <a:ext cx="2602842" cy="2604555"/>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ysClr val="windowText" lastClr="000000"/>
                </a:solidFill>
                <a:effectLst/>
                <a:uLnTx/>
                <a:uFillTx/>
                <a:latin typeface="Arial" panose="020B0604020202020204"/>
                <a:ea typeface="黑体" panose="02010609060101010101" pitchFamily="49" charset="-122"/>
                <a:cs typeface="+mn-cs"/>
              </a:endParaRPr>
            </a:p>
          </p:txBody>
        </p:sp>
        <p:sp>
          <p:nvSpPr>
            <p:cNvPr id="21" name="Freeform 74"/>
            <p:cNvSpPr/>
            <p:nvPr/>
          </p:nvSpPr>
          <p:spPr bwMode="auto">
            <a:xfrm>
              <a:off x="769753" y="1317994"/>
              <a:ext cx="1221965" cy="1220082"/>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Arial" panose="020B0604020202020204"/>
                <a:ea typeface="黑体" panose="02010609060101010101" pitchFamily="49" charset="-122"/>
                <a:cs typeface="+mn-cs"/>
              </a:endParaRPr>
            </a:p>
          </p:txBody>
        </p:sp>
      </p:grpSp>
      <p:sp>
        <p:nvSpPr>
          <p:cNvPr id="22" name="内容占位符 2"/>
          <p:cNvSpPr txBox="1"/>
          <p:nvPr/>
        </p:nvSpPr>
        <p:spPr>
          <a:xfrm>
            <a:off x="1305345" y="2914053"/>
            <a:ext cx="2395493" cy="5679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3580"/>
              </a:lnSpc>
              <a:spcBef>
                <a:spcPts val="1000"/>
              </a:spcBef>
              <a:spcAft>
                <a:spcPts val="0"/>
              </a:spcAft>
              <a:buClrTx/>
              <a:buSzTx/>
              <a:buFont typeface="Arial" panose="020B0604020202020204" pitchFamily="34" charset="0"/>
              <a:buNone/>
              <a:defRPr/>
            </a:pPr>
            <a:r>
              <a:rPr kumimoji="0" lang="en-US" altLang="zh-CN" sz="3600" b="1" i="0" u="none" strike="noStrike" kern="1200" cap="none" spc="0" normalizeH="0" baseline="0" noProof="0" dirty="0">
                <a:ln>
                  <a:noFill/>
                </a:ln>
                <a:solidFill>
                  <a:srgbClr val="4C505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PART</a:t>
            </a:r>
            <a:r>
              <a:rPr lang="en-US" altLang="zh-CN" sz="6600" b="1" dirty="0">
                <a:solidFill>
                  <a:srgbClr val="4C5050"/>
                </a:solidFill>
                <a:latin typeface="微软雅黑" panose="020B0503020204020204" pitchFamily="34" charset="-122"/>
                <a:ea typeface="微软雅黑" panose="020B0503020204020204" pitchFamily="34" charset="-122"/>
                <a:cs typeface="微软雅黑" panose="020B0503020204020204" pitchFamily="34" charset="-122"/>
              </a:rPr>
              <a:t>3 </a:t>
            </a:r>
            <a:endParaRPr kumimoji="0" lang="en-US" altLang="zh-CN" sz="6600" b="1" i="0" u="none" strike="noStrike" kern="1200" cap="none" spc="0" normalizeH="0" baseline="0" noProof="0" dirty="0">
              <a:ln>
                <a:noFill/>
              </a:ln>
              <a:solidFill>
                <a:srgbClr val="4C505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内容占位符 2"/>
          <p:cNvSpPr txBox="1"/>
          <p:nvPr/>
        </p:nvSpPr>
        <p:spPr>
          <a:xfrm>
            <a:off x="5752504" y="1965624"/>
            <a:ext cx="5525096" cy="1091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48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rPr>
              <a:t>应用场景</a:t>
            </a:r>
            <a:endParaRPr lang="en-US" altLang="zh-CN" sz="48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矩形 27"/>
          <p:cNvSpPr/>
          <p:nvPr/>
        </p:nvSpPr>
        <p:spPr bwMode="auto">
          <a:xfrm flipV="1">
            <a:off x="5878286" y="3018972"/>
            <a:ext cx="3677194" cy="45719"/>
          </a:xfrm>
          <a:prstGeom prst="rect">
            <a:avLst/>
          </a:prstGeom>
          <a:solidFill>
            <a:srgbClr val="579089"/>
          </a:solidFill>
          <a:ln>
            <a:noFill/>
          </a:ln>
        </p:spPr>
        <p:txBody>
          <a:bodyPr rtlCol="0" anchor="ctr"/>
          <a:lstStyle/>
          <a:p>
            <a:pPr algn="ctr"/>
            <a:endParaRPr lang="zh-CN" altLang="en-US"/>
          </a:p>
        </p:txBody>
      </p:sp>
      <p:sp>
        <p:nvSpPr>
          <p:cNvPr id="29" name="矩形 28"/>
          <p:cNvSpPr/>
          <p:nvPr/>
        </p:nvSpPr>
        <p:spPr bwMode="auto">
          <a:xfrm flipV="1">
            <a:off x="5878286" y="3088258"/>
            <a:ext cx="3677194" cy="45719"/>
          </a:xfrm>
          <a:prstGeom prst="rect">
            <a:avLst/>
          </a:prstGeom>
          <a:solidFill>
            <a:srgbClr val="F6CA59"/>
          </a:solidFill>
          <a:ln>
            <a:noFill/>
          </a:ln>
        </p:spPr>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9413" y="1193377"/>
            <a:ext cx="10889865" cy="1907702"/>
          </a:xfrm>
          <a:prstGeom prst="rect">
            <a:avLst/>
          </a:prstGeom>
        </p:spPr>
        <p:txBody>
          <a:bodyPr wrap="square">
            <a:spAutoFit/>
          </a:bodyPr>
          <a:lstStyle/>
          <a:p>
            <a:pPr defTabSz="457200">
              <a:lnSpc>
                <a:spcPct val="120000"/>
              </a:lnSpc>
            </a:pPr>
            <a:r>
              <a:rPr lang="zh-CN" altLang="en-US" sz="2000" spc="150" dirty="0">
                <a:solidFill>
                  <a:prstClr val="black"/>
                </a:solidFill>
                <a:latin typeface="微软雅黑" panose="020B0503020204020204" pitchFamily="34" charset="-122"/>
                <a:ea typeface="微软雅黑" panose="020B0503020204020204" pitchFamily="34" charset="-122"/>
              </a:rPr>
              <a:t>智能合约可以允许个人拥有并且控制包含数据、信誉和数字资产在内的数字身份。它允许个人自己决定向对手公开的数据内容，更为企业提供无缝了解客户的机会。</a:t>
            </a:r>
            <a:endParaRPr lang="en-US" altLang="zh-CN" sz="2000" spc="150" dirty="0">
              <a:solidFill>
                <a:prstClr val="black"/>
              </a:solidFill>
              <a:latin typeface="微软雅黑" panose="020B0503020204020204" pitchFamily="34" charset="-122"/>
              <a:ea typeface="微软雅黑" panose="020B0503020204020204" pitchFamily="34" charset="-122"/>
            </a:endParaRPr>
          </a:p>
          <a:p>
            <a:pPr defTabSz="457200">
              <a:lnSpc>
                <a:spcPct val="120000"/>
              </a:lnSpc>
            </a:pPr>
            <a:r>
              <a:rPr lang="zh-CN" altLang="en-US" sz="2000" spc="150" dirty="0">
                <a:solidFill>
                  <a:prstClr val="black"/>
                </a:solidFill>
                <a:latin typeface="微软雅黑" panose="020B0503020204020204" pitchFamily="34" charset="-122"/>
                <a:ea typeface="微软雅黑" panose="020B0503020204020204" pitchFamily="34" charset="-122"/>
              </a:rPr>
              <a:t>交易对手将不能获取敏感数据来验证交易。这减少了责任，同时促进了解你的客户法规（</a:t>
            </a:r>
            <a:r>
              <a:rPr lang="en-US" altLang="zh-CN" sz="2000" spc="150" dirty="0">
                <a:solidFill>
                  <a:prstClr val="black"/>
                </a:solidFill>
                <a:latin typeface="微软雅黑" panose="020B0503020204020204" pitchFamily="34" charset="-122"/>
                <a:ea typeface="微软雅黑" panose="020B0503020204020204" pitchFamily="34" charset="-122"/>
              </a:rPr>
              <a:t>KYC</a:t>
            </a:r>
            <a:r>
              <a:rPr lang="zh-CN" altLang="en-US" sz="2000" spc="150" dirty="0">
                <a:solidFill>
                  <a:prstClr val="black"/>
                </a:solidFill>
                <a:latin typeface="微软雅黑" panose="020B0503020204020204" pitchFamily="34" charset="-122"/>
                <a:ea typeface="微软雅黑" panose="020B0503020204020204" pitchFamily="34" charset="-122"/>
              </a:rPr>
              <a:t>）要求的无摩擦化，还提高了合规性，可恢复性和互操作性。</a:t>
            </a:r>
          </a:p>
          <a:p>
            <a:pPr defTabSz="457200">
              <a:lnSpc>
                <a:spcPct val="120000"/>
              </a:lnSpc>
            </a:pPr>
            <a:endParaRPr lang="zh-CN" altLang="en-US" sz="2000" spc="150" dirty="0">
              <a:solidFill>
                <a:prstClr val="black"/>
              </a:solidFill>
              <a:latin typeface="微软雅黑" panose="020B0503020204020204" pitchFamily="34" charset="-122"/>
              <a:ea typeface="微软雅黑" panose="020B0503020204020204" pitchFamily="34" charset="-122"/>
            </a:endParaRPr>
          </a:p>
        </p:txBody>
      </p:sp>
      <p:sp>
        <p:nvSpPr>
          <p:cNvPr id="3" name="矩形 2"/>
          <p:cNvSpPr/>
          <p:nvPr/>
        </p:nvSpPr>
        <p:spPr>
          <a:xfrm>
            <a:off x="649412" y="1193377"/>
            <a:ext cx="10889865" cy="799706"/>
          </a:xfrm>
          <a:prstGeom prst="rect">
            <a:avLst/>
          </a:prstGeom>
        </p:spPr>
        <p:txBody>
          <a:bodyPr wrap="square">
            <a:spAutoFit/>
          </a:bodyPr>
          <a:lstStyle/>
          <a:p>
            <a:pPr defTabSz="457200">
              <a:lnSpc>
                <a:spcPct val="120000"/>
              </a:lnSpc>
            </a:pPr>
            <a:r>
              <a:rPr lang="zh-CN" altLang="en-US" sz="2000" spc="150" dirty="0">
                <a:solidFill>
                  <a:prstClr val="black"/>
                </a:solidFill>
                <a:latin typeface="微软雅黑" panose="020B0503020204020204" pitchFamily="34" charset="-122"/>
                <a:ea typeface="微软雅黑" panose="020B0503020204020204" pitchFamily="34" charset="-122"/>
              </a:rPr>
              <a:t>智能合约可以允许个人拥有并且控制包含数据、信誉和数字资产在内的数字身份。它允许个人自己决定向对手公开的数据内容，更为企业提供无缝了解客户的机会。交易对手将</a:t>
            </a:r>
          </a:p>
        </p:txBody>
      </p:sp>
      <p:pic>
        <p:nvPicPr>
          <p:cNvPr id="4" name="图片 3"/>
          <p:cNvPicPr>
            <a:picLocks noChangeAspect="1"/>
          </p:cNvPicPr>
          <p:nvPr/>
        </p:nvPicPr>
        <p:blipFill>
          <a:blip r:embed="rId2"/>
          <a:stretch>
            <a:fillRect/>
          </a:stretch>
        </p:blipFill>
        <p:spPr>
          <a:xfrm>
            <a:off x="789836" y="2758442"/>
            <a:ext cx="10612328" cy="4053838"/>
          </a:xfrm>
          <a:prstGeom prst="rect">
            <a:avLst/>
          </a:prstGeom>
        </p:spPr>
      </p:pic>
      <p:sp>
        <p:nvSpPr>
          <p:cNvPr id="5" name="文本框 4"/>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智能合约应用场景</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数字身份</a:t>
            </a:r>
            <a:endParaRPr lang="zh-CN"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智能合约应用场景</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记录</a:t>
            </a:r>
            <a:endParaRPr lang="zh-CN" sz="2400" dirty="0">
              <a:latin typeface="华文中宋" panose="02010600040101010101" pitchFamily="2" charset="-122"/>
              <a:ea typeface="华文中宋" panose="02010600040101010101" pitchFamily="2" charset="-122"/>
            </a:endParaRPr>
          </a:p>
        </p:txBody>
      </p:sp>
      <p:sp>
        <p:nvSpPr>
          <p:cNvPr id="3" name="矩形 2"/>
          <p:cNvSpPr/>
          <p:nvPr/>
        </p:nvSpPr>
        <p:spPr>
          <a:xfrm>
            <a:off x="476250" y="990600"/>
            <a:ext cx="11214100" cy="1631216"/>
          </a:xfrm>
          <a:prstGeom prst="rect">
            <a:avLst/>
          </a:prstGeom>
        </p:spPr>
        <p:txBody>
          <a:bodyPr wrap="square">
            <a:spAutoFit/>
          </a:bodyPr>
          <a:lstStyle/>
          <a:p>
            <a:pPr defTabSz="457200"/>
            <a:r>
              <a:rPr lang="zh-CN" altLang="en-US" sz="2000" spc="150" dirty="0">
                <a:solidFill>
                  <a:prstClr val="black"/>
                </a:solidFill>
                <a:latin typeface="微软雅黑" panose="020B0503020204020204" pitchFamily="34" charset="-122"/>
                <a:ea typeface="微软雅黑" panose="020B0503020204020204" pitchFamily="34" charset="-122"/>
              </a:rPr>
              <a:t>智能合同可以将统一商业代码（</a:t>
            </a:r>
            <a:r>
              <a:rPr lang="en-US" altLang="zh-CN" sz="2000" spc="150" dirty="0">
                <a:solidFill>
                  <a:prstClr val="black"/>
                </a:solidFill>
                <a:latin typeface="微软雅黑" panose="020B0503020204020204" pitchFamily="34" charset="-122"/>
                <a:ea typeface="微软雅黑" panose="020B0503020204020204" pitchFamily="34" charset="-122"/>
              </a:rPr>
              <a:t>Uniform Commercial Code</a:t>
            </a:r>
            <a:r>
              <a:rPr lang="zh-CN" altLang="en-US" sz="2000" spc="150" dirty="0">
                <a:solidFill>
                  <a:prstClr val="black"/>
                </a:solidFill>
                <a:latin typeface="微软雅黑" panose="020B0503020204020204" pitchFamily="34" charset="-122"/>
                <a:ea typeface="微软雅黑" panose="020B0503020204020204" pitchFamily="34" charset="-122"/>
              </a:rPr>
              <a:t>，</a:t>
            </a:r>
            <a:r>
              <a:rPr lang="en-US" altLang="zh-CN" sz="2000" spc="150" dirty="0">
                <a:solidFill>
                  <a:prstClr val="black"/>
                </a:solidFill>
                <a:latin typeface="微软雅黑" panose="020B0503020204020204" pitchFamily="34" charset="-122"/>
                <a:ea typeface="微软雅黑" panose="020B0503020204020204" pitchFamily="34" charset="-122"/>
              </a:rPr>
              <a:t>UCC</a:t>
            </a:r>
            <a:r>
              <a:rPr lang="zh-CN" altLang="en-US" sz="2000" spc="150" dirty="0">
                <a:solidFill>
                  <a:prstClr val="black"/>
                </a:solidFill>
                <a:latin typeface="微软雅黑" panose="020B0503020204020204" pitchFamily="34" charset="-122"/>
                <a:ea typeface="微软雅黑" panose="020B0503020204020204" pitchFamily="34" charset="-122"/>
              </a:rPr>
              <a:t>）归档数字化，并且自动更新发布流程。他们还可以自动地完善贷款人的贷款担保物权。它们可以自动遵守在将来销毁所要求记录的规则。不仅如此，还能通过</a:t>
            </a:r>
            <a:r>
              <a:rPr lang="en-US" altLang="zh-CN" sz="2000" spc="150" dirty="0">
                <a:solidFill>
                  <a:prstClr val="black"/>
                </a:solidFill>
                <a:latin typeface="微软雅黑" panose="020B0503020204020204" pitchFamily="34" charset="-122"/>
                <a:ea typeface="微软雅黑" panose="020B0503020204020204" pitchFamily="34" charset="-122"/>
              </a:rPr>
              <a:t>UCC</a:t>
            </a:r>
            <a:r>
              <a:rPr lang="zh-CN" altLang="en-US" sz="2000" spc="150" dirty="0">
                <a:solidFill>
                  <a:prstClr val="black"/>
                </a:solidFill>
                <a:latin typeface="微软雅黑" panose="020B0503020204020204" pitchFamily="34" charset="-122"/>
                <a:ea typeface="微软雅黑" panose="020B0503020204020204" pitchFamily="34" charset="-122"/>
              </a:rPr>
              <a:t>留置权自动解锁，自动更新或自动请求抵押品。在执行此类功能时，智能合同能够降低法律成本。</a:t>
            </a:r>
          </a:p>
          <a:p>
            <a:pPr defTabSz="457200"/>
            <a:endParaRPr lang="zh-CN" altLang="en-US" sz="2000" spc="150"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76250" y="2423692"/>
            <a:ext cx="11188700" cy="42742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智能合约应用场景</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证券</a:t>
            </a:r>
            <a:endParaRPr lang="zh-CN" sz="2400" dirty="0">
              <a:latin typeface="华文中宋" panose="02010600040101010101" pitchFamily="2" charset="-122"/>
              <a:ea typeface="华文中宋" panose="02010600040101010101" pitchFamily="2" charset="-122"/>
            </a:endParaRPr>
          </a:p>
        </p:txBody>
      </p:sp>
      <p:sp>
        <p:nvSpPr>
          <p:cNvPr id="5" name="矩形 4"/>
          <p:cNvSpPr/>
          <p:nvPr/>
        </p:nvSpPr>
        <p:spPr>
          <a:xfrm>
            <a:off x="649414" y="1097280"/>
            <a:ext cx="10889865" cy="1538370"/>
          </a:xfrm>
          <a:prstGeom prst="rect">
            <a:avLst/>
          </a:prstGeom>
        </p:spPr>
        <p:txBody>
          <a:bodyPr wrap="square">
            <a:spAutoFit/>
          </a:bodyPr>
          <a:lstStyle/>
          <a:p>
            <a:pPr defTabSz="457200">
              <a:lnSpc>
                <a:spcPct val="120000"/>
              </a:lnSpc>
            </a:pPr>
            <a:r>
              <a:rPr lang="zh-CN" altLang="en-US" sz="2000" spc="150" dirty="0">
                <a:solidFill>
                  <a:prstClr val="black"/>
                </a:solidFill>
                <a:latin typeface="微软雅黑" panose="020B0503020204020204" pitchFamily="34" charset="-122"/>
                <a:ea typeface="微软雅黑" panose="020B0503020204020204" pitchFamily="34" charset="-122"/>
              </a:rPr>
              <a:t>智能合约可以简化资本构成表的管理。它们还绕开证券托管链中的中间人，并促进自动支付股息，股票分拆和负债管理，同时降低操作风险。智能合约能将分布式账本上证券的工作流程数字化。</a:t>
            </a:r>
          </a:p>
          <a:p>
            <a:pPr defTabSz="457200">
              <a:lnSpc>
                <a:spcPct val="120000"/>
              </a:lnSpc>
            </a:pPr>
            <a:endParaRPr lang="zh-CN" altLang="en-US" sz="2000" spc="150" dirty="0">
              <a:solidFill>
                <a:prstClr val="black"/>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25095" y="2606040"/>
            <a:ext cx="10898944" cy="41757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智能合约应用场景</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贸易金融</a:t>
            </a:r>
            <a:endParaRPr lang="zh-CN" sz="2400" dirty="0">
              <a:latin typeface="华文中宋" panose="02010600040101010101" pitchFamily="2" charset="-122"/>
              <a:ea typeface="华文中宋" panose="02010600040101010101" pitchFamily="2" charset="-122"/>
            </a:endParaRPr>
          </a:p>
        </p:txBody>
      </p:sp>
      <p:sp>
        <p:nvSpPr>
          <p:cNvPr id="3" name="矩形 2"/>
          <p:cNvSpPr/>
          <p:nvPr/>
        </p:nvSpPr>
        <p:spPr>
          <a:xfrm>
            <a:off x="649414" y="990600"/>
            <a:ext cx="10889865" cy="1538370"/>
          </a:xfrm>
          <a:prstGeom prst="rect">
            <a:avLst/>
          </a:prstGeom>
        </p:spPr>
        <p:txBody>
          <a:bodyPr wrap="square">
            <a:spAutoFit/>
          </a:bodyPr>
          <a:lstStyle/>
          <a:p>
            <a:pPr defTabSz="457200">
              <a:lnSpc>
                <a:spcPct val="120000"/>
              </a:lnSpc>
            </a:pPr>
            <a:r>
              <a:rPr lang="zh-CN" altLang="en-US" sz="2000" spc="150" dirty="0">
                <a:solidFill>
                  <a:prstClr val="black"/>
                </a:solidFill>
                <a:latin typeface="微软雅黑" panose="020B0503020204020204" pitchFamily="34" charset="-122"/>
                <a:ea typeface="微软雅黑" panose="020B0503020204020204" pitchFamily="34" charset="-122"/>
              </a:rPr>
              <a:t>智能合约可以通过快速信用证和贸易支付开启来简化国际货物转移，同时获得更大的金融资产的流动性，提高买家，供应商和机构的融资效率。此外，政府必须确定在执行失败的情况下，特别是在纠纷和违约的情况下，法律应当如何界定责任。</a:t>
            </a:r>
            <a:endParaRPr lang="en-US" altLang="zh-CN" sz="2000" spc="150" dirty="0">
              <a:solidFill>
                <a:prstClr val="black"/>
              </a:solidFill>
              <a:latin typeface="微软雅黑" panose="020B0503020204020204" pitchFamily="34" charset="-122"/>
              <a:ea typeface="微软雅黑" panose="020B0503020204020204" pitchFamily="34" charset="-122"/>
            </a:endParaRPr>
          </a:p>
          <a:p>
            <a:pPr defTabSz="457200">
              <a:lnSpc>
                <a:spcPct val="120000"/>
              </a:lnSpc>
            </a:pPr>
            <a:r>
              <a:rPr lang="zh-CN" altLang="en-US" sz="2000" spc="150" dirty="0">
                <a:solidFill>
                  <a:prstClr val="black"/>
                </a:solidFill>
                <a:latin typeface="微软雅黑" panose="020B0503020204020204" pitchFamily="34" charset="-122"/>
                <a:ea typeface="微软雅黑" panose="020B0503020204020204" pitchFamily="34" charset="-122"/>
              </a:rPr>
              <a:t>对于贸易金融而言，结算系统、技术要求和离散生态系统的整合是重要的三元素。</a:t>
            </a:r>
          </a:p>
        </p:txBody>
      </p:sp>
      <p:pic>
        <p:nvPicPr>
          <p:cNvPr id="4" name="图片 3"/>
          <p:cNvPicPr>
            <a:picLocks noChangeAspect="1"/>
          </p:cNvPicPr>
          <p:nvPr/>
        </p:nvPicPr>
        <p:blipFill>
          <a:blip r:embed="rId2"/>
          <a:stretch>
            <a:fillRect/>
          </a:stretch>
        </p:blipFill>
        <p:spPr>
          <a:xfrm>
            <a:off x="970103" y="2727960"/>
            <a:ext cx="10745820" cy="39948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24007" y="-2956"/>
            <a:ext cx="12203942" cy="6878885"/>
            <a:chOff x="-11942" y="-2956"/>
            <a:chExt cx="12203942" cy="6878885"/>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79586" cy="6858000"/>
            </a:xfrm>
            <a:prstGeom prst="rect">
              <a:avLst/>
            </a:prstGeom>
          </p:spPr>
        </p:pic>
        <p:sp>
          <p:nvSpPr>
            <p:cNvPr id="23" name="矩形 22"/>
            <p:cNvSpPr/>
            <p:nvPr/>
          </p:nvSpPr>
          <p:spPr>
            <a:xfrm>
              <a:off x="-11942" y="-2956"/>
              <a:ext cx="12203942" cy="20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 y="6695154"/>
              <a:ext cx="12192001" cy="180775"/>
            </a:xfrm>
            <a:prstGeom prst="rect">
              <a:avLst/>
            </a:prstGeom>
            <a:solidFill>
              <a:srgbClr val="CF6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11942" y="-2955"/>
            <a:ext cx="12192000" cy="164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1" y="6695155"/>
            <a:ext cx="12381875" cy="164666"/>
          </a:xfrm>
          <a:prstGeom prst="rect">
            <a:avLst/>
          </a:prstGeom>
          <a:solidFill>
            <a:srgbClr val="CF6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5752504" y="1965624"/>
            <a:ext cx="5525096" cy="1091883"/>
          </a:xfrm>
        </p:spPr>
        <p:txBody>
          <a:bodyPr/>
          <a:lstStyle/>
          <a:p>
            <a:pPr marL="0" indent="0">
              <a:lnSpc>
                <a:spcPct val="150000"/>
              </a:lnSpc>
              <a:buNone/>
            </a:pPr>
            <a:r>
              <a:rPr lang="zh-CN" altLang="en-US" sz="48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rPr>
              <a:t>智能合约简介</a:t>
            </a:r>
            <a:endParaRPr lang="en-US" altLang="zh-CN" sz="48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7" name="组合 2"/>
          <p:cNvGrpSpPr/>
          <p:nvPr/>
        </p:nvGrpSpPr>
        <p:grpSpPr>
          <a:xfrm rot="10800000">
            <a:off x="1893301" y="1613006"/>
            <a:ext cx="3105189" cy="3040244"/>
            <a:chOff x="769753" y="910395"/>
            <a:chExt cx="3213824" cy="3146608"/>
          </a:xfrm>
        </p:grpSpPr>
        <p:sp>
          <p:nvSpPr>
            <p:cNvPr id="18" name="Freeform 54"/>
            <p:cNvSpPr/>
            <p:nvPr/>
          </p:nvSpPr>
          <p:spPr bwMode="auto">
            <a:xfrm>
              <a:off x="1996847" y="910395"/>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5790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kern="0">
                <a:solidFill>
                  <a:sysClr val="windowText" lastClr="000000"/>
                </a:solidFill>
              </a:endParaRPr>
            </a:p>
          </p:txBody>
        </p:sp>
        <p:sp>
          <p:nvSpPr>
            <p:cNvPr id="19" name="Freeform 58"/>
            <p:cNvSpPr/>
            <p:nvPr/>
          </p:nvSpPr>
          <p:spPr bwMode="auto">
            <a:xfrm>
              <a:off x="1706214" y="2412353"/>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F5C24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kern="0">
                <a:solidFill>
                  <a:sysClr val="windowText" lastClr="000000"/>
                </a:solidFill>
              </a:endParaRPr>
            </a:p>
          </p:txBody>
        </p:sp>
        <p:sp>
          <p:nvSpPr>
            <p:cNvPr id="20" name="Freeform 73"/>
            <p:cNvSpPr/>
            <p:nvPr/>
          </p:nvSpPr>
          <p:spPr bwMode="auto">
            <a:xfrm>
              <a:off x="1380735" y="1162743"/>
              <a:ext cx="2602842" cy="2604555"/>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kern="0">
                <a:solidFill>
                  <a:sysClr val="windowText" lastClr="000000"/>
                </a:solidFill>
              </a:endParaRPr>
            </a:p>
          </p:txBody>
        </p:sp>
        <p:sp>
          <p:nvSpPr>
            <p:cNvPr id="21" name="Freeform 74"/>
            <p:cNvSpPr/>
            <p:nvPr/>
          </p:nvSpPr>
          <p:spPr bwMode="auto">
            <a:xfrm>
              <a:off x="769753" y="1317994"/>
              <a:ext cx="1221965" cy="1220082"/>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kern="0">
                <a:solidFill>
                  <a:sysClr val="windowText" lastClr="000000"/>
                </a:solidFill>
              </a:endParaRPr>
            </a:p>
          </p:txBody>
        </p:sp>
      </p:grpSp>
      <p:sp>
        <p:nvSpPr>
          <p:cNvPr id="22" name="内容占位符 2"/>
          <p:cNvSpPr txBox="1"/>
          <p:nvPr/>
        </p:nvSpPr>
        <p:spPr>
          <a:xfrm>
            <a:off x="1305345" y="2914053"/>
            <a:ext cx="2395493" cy="5679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3580"/>
              </a:lnSpc>
              <a:buFont typeface="Arial" panose="020B0604020202020204" pitchFamily="34" charset="0"/>
              <a:buNone/>
            </a:pPr>
            <a:r>
              <a:rPr lang="en-US" altLang="zh-CN" sz="3600" b="1">
                <a:solidFill>
                  <a:srgbClr val="4C5050"/>
                </a:solidFill>
                <a:latin typeface="微软雅黑" panose="020B0503020204020204" pitchFamily="34" charset="-122"/>
                <a:ea typeface="微软雅黑" panose="020B0503020204020204" pitchFamily="34" charset="-122"/>
                <a:cs typeface="微软雅黑" panose="020B0503020204020204" pitchFamily="34" charset="-122"/>
              </a:rPr>
              <a:t>PART</a:t>
            </a:r>
            <a:r>
              <a:rPr lang="zh-CN" altLang="en-US" sz="3600" b="1">
                <a:solidFill>
                  <a:srgbClr val="4C505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6600" b="1">
                <a:solidFill>
                  <a:srgbClr val="4C5050"/>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6600" b="1" dirty="0">
              <a:solidFill>
                <a:srgbClr val="4C5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内容占位符 2"/>
          <p:cNvSpPr txBox="1"/>
          <p:nvPr/>
        </p:nvSpPr>
        <p:spPr>
          <a:xfrm>
            <a:off x="5752504" y="3033033"/>
            <a:ext cx="5525096" cy="9832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en-US" altLang="zh-CN" sz="48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bwMode="auto">
          <a:xfrm flipV="1">
            <a:off x="5878286" y="3018972"/>
            <a:ext cx="3677194" cy="45719"/>
          </a:xfrm>
          <a:prstGeom prst="rect">
            <a:avLst/>
          </a:prstGeom>
          <a:solidFill>
            <a:srgbClr val="579089"/>
          </a:solidFill>
          <a:ln>
            <a:noFill/>
          </a:ln>
        </p:spPr>
        <p:txBody>
          <a:bodyPr rtlCol="0" anchor="ctr"/>
          <a:lstStyle/>
          <a:p>
            <a:pPr algn="ctr"/>
            <a:endParaRPr lang="zh-CN" altLang="en-US"/>
          </a:p>
        </p:txBody>
      </p:sp>
      <p:sp>
        <p:nvSpPr>
          <p:cNvPr id="27" name="矩形 26"/>
          <p:cNvSpPr/>
          <p:nvPr/>
        </p:nvSpPr>
        <p:spPr bwMode="auto">
          <a:xfrm flipV="1">
            <a:off x="5878286" y="3088258"/>
            <a:ext cx="3677194" cy="45719"/>
          </a:xfrm>
          <a:prstGeom prst="rect">
            <a:avLst/>
          </a:prstGeom>
          <a:solidFill>
            <a:srgbClr val="F6CA59"/>
          </a:solidFill>
          <a:ln>
            <a:noFill/>
          </a:ln>
        </p:spPr>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智能合约应用场景</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供应链</a:t>
            </a:r>
            <a:endParaRPr lang="zh-CN" sz="2400" dirty="0">
              <a:latin typeface="华文中宋" panose="02010600040101010101" pitchFamily="2" charset="-122"/>
              <a:ea typeface="华文中宋" panose="02010600040101010101" pitchFamily="2" charset="-122"/>
            </a:endParaRPr>
          </a:p>
        </p:txBody>
      </p:sp>
      <p:sp>
        <p:nvSpPr>
          <p:cNvPr id="3" name="矩形 2"/>
          <p:cNvSpPr/>
          <p:nvPr/>
        </p:nvSpPr>
        <p:spPr>
          <a:xfrm>
            <a:off x="649414" y="990600"/>
            <a:ext cx="11047286" cy="1631216"/>
          </a:xfrm>
          <a:prstGeom prst="rect">
            <a:avLst/>
          </a:prstGeom>
        </p:spPr>
        <p:txBody>
          <a:bodyPr wrap="square">
            <a:spAutoFit/>
          </a:bodyPr>
          <a:lstStyle/>
          <a:p>
            <a:pPr defTabSz="457200"/>
            <a:r>
              <a:rPr lang="zh-CN" altLang="en-US" sz="2000" spc="150" dirty="0">
                <a:solidFill>
                  <a:prstClr val="black"/>
                </a:solidFill>
                <a:latin typeface="微软雅黑" panose="020B0503020204020204" pitchFamily="34" charset="-122"/>
                <a:ea typeface="微软雅黑" panose="020B0503020204020204" pitchFamily="34" charset="-122"/>
              </a:rPr>
              <a:t>智能合约可以让供应链中的每一步变得实时可见。互联网设备可以将产品从工厂车间转移到商店货架之间的每个步骤都记录下来。它们促进粒度级别的库存跟踪，这有利于保护供应链的融资、保险和风险。这种增强的跟踪和验证技术降低了盗窃和欺诈的风险。如果想让智能合约实现大规模应用，供应链参与者必须证明其身份，包括公司，机构，个人，传感器，设施和产品等。</a:t>
            </a:r>
          </a:p>
        </p:txBody>
      </p:sp>
      <p:pic>
        <p:nvPicPr>
          <p:cNvPr id="4" name="图片 3"/>
          <p:cNvPicPr>
            <a:picLocks noChangeAspect="1"/>
          </p:cNvPicPr>
          <p:nvPr/>
        </p:nvPicPr>
        <p:blipFill>
          <a:blip r:embed="rId2"/>
          <a:stretch>
            <a:fillRect/>
          </a:stretch>
        </p:blipFill>
        <p:spPr>
          <a:xfrm>
            <a:off x="709666" y="2720669"/>
            <a:ext cx="10735574" cy="410350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智能合约应用场景</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汽车保险</a:t>
            </a:r>
            <a:endParaRPr lang="zh-CN" sz="2400" dirty="0">
              <a:latin typeface="华文中宋" panose="02010600040101010101" pitchFamily="2" charset="-122"/>
              <a:ea typeface="华文中宋" panose="02010600040101010101" pitchFamily="2" charset="-122"/>
            </a:endParaRPr>
          </a:p>
        </p:txBody>
      </p:sp>
      <p:sp>
        <p:nvSpPr>
          <p:cNvPr id="5" name="矩形 4"/>
          <p:cNvSpPr/>
          <p:nvPr/>
        </p:nvSpPr>
        <p:spPr>
          <a:xfrm>
            <a:off x="542734" y="1112520"/>
            <a:ext cx="11176826" cy="1323439"/>
          </a:xfrm>
          <a:prstGeom prst="rect">
            <a:avLst/>
          </a:prstGeom>
        </p:spPr>
        <p:txBody>
          <a:bodyPr wrap="square">
            <a:spAutoFit/>
          </a:bodyPr>
          <a:lstStyle/>
          <a:p>
            <a:pPr defTabSz="457200"/>
            <a:r>
              <a:rPr lang="zh-CN" altLang="en-US" sz="2000" spc="150" dirty="0">
                <a:solidFill>
                  <a:prstClr val="black"/>
                </a:solidFill>
                <a:latin typeface="微软雅黑" panose="020B0503020204020204" pitchFamily="34" charset="-122"/>
                <a:ea typeface="微软雅黑" panose="020B0503020204020204" pitchFamily="34" charset="-122"/>
              </a:rPr>
              <a:t>智能合约可以改善目前混乱的汽车投保及赔付流程。智能合约可以记录相关政策、驾驶记录和驾驶员报告，允许互联网车辆在发生事故后立即执行索赔。合约能够自动处理索赔，验证和付款过程。每个投保人的存储库中都包括了驾驶记录，车辆和事故报告历史。消除重复的报告也会节省成本。不过，这些都需要跨行业协作来解决技术，监管和财务上的挑战。</a:t>
            </a:r>
          </a:p>
        </p:txBody>
      </p:sp>
      <p:pic>
        <p:nvPicPr>
          <p:cNvPr id="6" name="图片 5"/>
          <p:cNvPicPr>
            <a:picLocks noChangeAspect="1"/>
          </p:cNvPicPr>
          <p:nvPr/>
        </p:nvPicPr>
        <p:blipFill>
          <a:blip r:embed="rId2"/>
          <a:stretch>
            <a:fillRect/>
          </a:stretch>
        </p:blipFill>
        <p:spPr>
          <a:xfrm>
            <a:off x="713393" y="2676136"/>
            <a:ext cx="10999182" cy="41353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69160" y="1857665"/>
            <a:ext cx="9004300" cy="1446550"/>
          </a:xfrm>
          <a:prstGeom prst="rect">
            <a:avLst/>
          </a:prstGeom>
          <a:noFill/>
        </p:spPr>
        <p:txBody>
          <a:bodyPr wrap="square" rtlCol="0">
            <a:spAutoFit/>
          </a:bodyPr>
          <a:lstStyle/>
          <a:p>
            <a:pPr algn="ctr"/>
            <a:r>
              <a:rPr lang="en-US" altLang="zh-CN" sz="8800" b="1" dirty="0">
                <a:solidFill>
                  <a:schemeClr val="bg1"/>
                </a:solidFill>
                <a:latin typeface="微软雅黑" panose="020B0503020204020204" pitchFamily="34" charset="-122"/>
                <a:ea typeface="微软雅黑" panose="020B0503020204020204" pitchFamily="34" charset="-122"/>
              </a:rPr>
              <a:t>Q&amp;A</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327" y="822527"/>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智能合约定义</a:t>
            </a:r>
            <a:endParaRPr lang="zh-CN" sz="2400" dirty="0">
              <a:latin typeface="华文中宋" panose="02010600040101010101" pitchFamily="2" charset="-122"/>
              <a:ea typeface="华文中宋" panose="02010600040101010101" pitchFamily="2" charset="-122"/>
            </a:endParaRPr>
          </a:p>
        </p:txBody>
      </p:sp>
      <p:grpSp>
        <p:nvGrpSpPr>
          <p:cNvPr id="4" name="组合 3"/>
          <p:cNvGrpSpPr/>
          <p:nvPr/>
        </p:nvGrpSpPr>
        <p:grpSpPr>
          <a:xfrm>
            <a:off x="3160776" y="4162045"/>
            <a:ext cx="8535924" cy="1739831"/>
            <a:chOff x="2482596" y="4162046"/>
            <a:chExt cx="8535924" cy="1739831"/>
          </a:xfrm>
        </p:grpSpPr>
        <p:sp>
          <p:nvSpPr>
            <p:cNvPr id="5" name="矩形 4"/>
            <p:cNvSpPr/>
            <p:nvPr/>
          </p:nvSpPr>
          <p:spPr>
            <a:xfrm>
              <a:off x="2639426" y="4256095"/>
              <a:ext cx="8222264" cy="1645782"/>
            </a:xfrm>
            <a:prstGeom prst="rect">
              <a:avLst/>
            </a:prstGeom>
          </p:spPr>
          <p:txBody>
            <a:bodyPr wrap="square">
              <a:spAutoFit/>
            </a:bodyPr>
            <a:lstStyle/>
            <a:p>
              <a:pPr>
                <a:lnSpc>
                  <a:spcPct val="120000"/>
                </a:lnSpc>
              </a:pPr>
              <a:r>
                <a:rPr lang="en-US" altLang="zh-CN" sz="2000" spc="120" dirty="0">
                  <a:solidFill>
                    <a:schemeClr val="accent1"/>
                  </a:solidFill>
                  <a:ea typeface="微软雅黑" panose="020B0503020204020204" pitchFamily="34" charset="-122"/>
                </a:rPr>
                <a:t>Smart contracts are pieces of code that live on the blockchain and execute commands exactly how the were told to.</a:t>
              </a:r>
            </a:p>
            <a:p>
              <a:pPr>
                <a:lnSpc>
                  <a:spcPct val="120000"/>
                </a:lnSpc>
              </a:pPr>
              <a:r>
                <a:rPr lang="zh-CN" altLang="en-US" sz="2000" spc="150" dirty="0">
                  <a:solidFill>
                    <a:schemeClr val="accent1"/>
                  </a:solidFill>
                  <a:latin typeface="微软雅黑" panose="020B0503020204020204" pitchFamily="34" charset="-122"/>
                  <a:ea typeface="微软雅黑" panose="020B0503020204020204" pitchFamily="34" charset="-122"/>
                </a:rPr>
                <a:t>智能合约就是存储在区块链上的代码，用以实现执行特定的功能。</a:t>
              </a:r>
              <a:endParaRPr lang="en-US" altLang="zh-CN" sz="2000" spc="150" dirty="0">
                <a:solidFill>
                  <a:schemeClr val="accent1"/>
                </a:solidFill>
                <a:latin typeface="微软雅黑" panose="020B0503020204020204" pitchFamily="34" charset="-122"/>
                <a:ea typeface="微软雅黑" panose="020B0503020204020204" pitchFamily="34" charset="-122"/>
              </a:endParaRPr>
            </a:p>
            <a:p>
              <a:pPr>
                <a:lnSpc>
                  <a:spcPct val="120000"/>
                </a:lnSpc>
              </a:pPr>
              <a:endParaRPr lang="zh-CN" altLang="en-US" sz="2400" spc="120" dirty="0">
                <a:latin typeface="微软雅黑" panose="020B0503020204020204" pitchFamily="34" charset="-122"/>
                <a:ea typeface="微软雅黑" panose="020B0503020204020204" pitchFamily="34" charset="-122"/>
              </a:endParaRPr>
            </a:p>
          </p:txBody>
        </p:sp>
        <p:sp>
          <p:nvSpPr>
            <p:cNvPr id="6" name="对话气泡: 矩形 5"/>
            <p:cNvSpPr/>
            <p:nvPr/>
          </p:nvSpPr>
          <p:spPr bwMode="auto">
            <a:xfrm rot="5400000">
              <a:off x="6012179" y="632463"/>
              <a:ext cx="1476758" cy="8535924"/>
            </a:xfrm>
            <a:prstGeom prst="wedgeRectCallout">
              <a:avLst>
                <a:gd name="adj1" fmla="val -14219"/>
                <a:gd name="adj2" fmla="val 56359"/>
              </a:avLst>
            </a:prstGeom>
            <a:noFill/>
            <a:ln w="12700">
              <a:solidFill>
                <a:srgbClr val="CF632F"/>
              </a:solidFill>
            </a:ln>
          </p:spPr>
          <p:txBody>
            <a:bodyPr rtlCol="0" anchor="ctr"/>
            <a:lstStyle/>
            <a:p>
              <a:pPr algn="ctr"/>
              <a:endParaRPr lang="zh-CN" altLang="en-US" dirty="0"/>
            </a:p>
          </p:txBody>
        </p:sp>
      </p:grpSp>
      <p:grpSp>
        <p:nvGrpSpPr>
          <p:cNvPr id="7" name="组合 6"/>
          <p:cNvGrpSpPr/>
          <p:nvPr/>
        </p:nvGrpSpPr>
        <p:grpSpPr>
          <a:xfrm>
            <a:off x="482600" y="1841991"/>
            <a:ext cx="7887716" cy="1331277"/>
            <a:chOff x="1568196" y="1107123"/>
            <a:chExt cx="8535924" cy="1331277"/>
          </a:xfrm>
        </p:grpSpPr>
        <p:sp>
          <p:nvSpPr>
            <p:cNvPr id="8" name="矩形 7"/>
            <p:cNvSpPr/>
            <p:nvPr/>
          </p:nvSpPr>
          <p:spPr>
            <a:xfrm>
              <a:off x="1852445" y="1372909"/>
              <a:ext cx="7967425" cy="799706"/>
            </a:xfrm>
            <a:prstGeom prst="rect">
              <a:avLst/>
            </a:prstGeom>
          </p:spPr>
          <p:txBody>
            <a:bodyPr wrap="square">
              <a:spAutoFit/>
            </a:bodyPr>
            <a:lstStyle/>
            <a:p>
              <a:pPr>
                <a:lnSpc>
                  <a:spcPct val="120000"/>
                </a:lnSpc>
              </a:pPr>
              <a:r>
                <a:rPr lang="zh-CN" altLang="en-US" sz="2000" spc="150" dirty="0">
                  <a:solidFill>
                    <a:schemeClr val="accent1"/>
                  </a:solidFill>
                  <a:latin typeface="微软雅黑" panose="020B0503020204020204" pitchFamily="34" charset="-122"/>
                  <a:ea typeface="微软雅黑" panose="020B0503020204020204" pitchFamily="34" charset="-122"/>
                </a:rPr>
                <a:t>“智能合约”</a:t>
              </a:r>
              <a:r>
                <a:rPr lang="en-US" altLang="zh-CN" sz="2000" spc="150" dirty="0">
                  <a:solidFill>
                    <a:schemeClr val="accent1"/>
                  </a:solidFill>
                  <a:latin typeface="微软雅黑" panose="020B0503020204020204" pitchFamily="34" charset="-122"/>
                  <a:ea typeface="微软雅黑" panose="020B0503020204020204" pitchFamily="34" charset="-122"/>
                </a:rPr>
                <a:t>——</a:t>
              </a:r>
              <a:r>
                <a:rPr lang="zh-CN" altLang="en-US" sz="2000" spc="150" dirty="0">
                  <a:solidFill>
                    <a:schemeClr val="accent1"/>
                  </a:solidFill>
                  <a:latin typeface="微软雅黑" panose="020B0503020204020204" pitchFamily="34" charset="-122"/>
                  <a:ea typeface="微软雅黑" panose="020B0503020204020204" pitchFamily="34" charset="-122"/>
                </a:rPr>
                <a:t>根据预先</a:t>
              </a:r>
              <a:r>
                <a:rPr lang="zh-CN" altLang="en-US" sz="2000" spc="150" dirty="0">
                  <a:solidFill>
                    <a:srgbClr val="C00000"/>
                  </a:solidFill>
                  <a:latin typeface="微软雅黑" panose="020B0503020204020204" pitchFamily="34" charset="-122"/>
                  <a:ea typeface="微软雅黑" panose="020B0503020204020204" pitchFamily="34" charset="-122"/>
                </a:rPr>
                <a:t>任意制定的规则</a:t>
              </a:r>
              <a:r>
                <a:rPr lang="zh-CN" altLang="en-US" sz="2000" spc="150" dirty="0">
                  <a:solidFill>
                    <a:schemeClr val="accent1"/>
                  </a:solidFill>
                  <a:latin typeface="微软雅黑" panose="020B0503020204020204" pitchFamily="34" charset="-122"/>
                  <a:ea typeface="微软雅黑" panose="020B0503020204020204" pitchFamily="34" charset="-122"/>
                </a:rPr>
                <a:t>来自动转移数字资产的系统。</a:t>
              </a:r>
            </a:p>
          </p:txBody>
        </p:sp>
        <p:sp>
          <p:nvSpPr>
            <p:cNvPr id="9" name="对话气泡: 矩形 8"/>
            <p:cNvSpPr/>
            <p:nvPr/>
          </p:nvSpPr>
          <p:spPr bwMode="auto">
            <a:xfrm rot="16200000" flipH="1">
              <a:off x="5170519" y="-2495200"/>
              <a:ext cx="1331277" cy="8535924"/>
            </a:xfrm>
            <a:prstGeom prst="wedgeRectCallout">
              <a:avLst>
                <a:gd name="adj1" fmla="val -18107"/>
                <a:gd name="adj2" fmla="val 55516"/>
              </a:avLst>
            </a:prstGeom>
            <a:noFill/>
            <a:ln w="12700">
              <a:solidFill>
                <a:srgbClr val="CF632F"/>
              </a:solidFill>
            </a:ln>
          </p:spPr>
          <p:txBody>
            <a:bodyPr rtlCol="0" anchor="ctr"/>
            <a:lstStyle/>
            <a:p>
              <a:pPr algn="ctr"/>
              <a:endParaRPr lang="zh-CN" altLang="en-US" dirty="0"/>
            </a:p>
          </p:txBody>
        </p:sp>
      </p:grpSp>
      <p:pic>
        <p:nvPicPr>
          <p:cNvPr id="11" name="图片 10"/>
          <p:cNvPicPr>
            <a:picLocks noChangeAspect="1"/>
          </p:cNvPicPr>
          <p:nvPr/>
        </p:nvPicPr>
        <p:blipFill>
          <a:blip r:embed="rId2">
            <a:clrChange>
              <a:clrFrom>
                <a:srgbClr val="EBEEEE"/>
              </a:clrFrom>
              <a:clrTo>
                <a:srgbClr val="EBEEEE">
                  <a:alpha val="0"/>
                </a:srgbClr>
              </a:clrTo>
            </a:clrChange>
          </a:blip>
          <a:stretch>
            <a:fillRect/>
          </a:stretch>
        </p:blipFill>
        <p:spPr>
          <a:xfrm>
            <a:off x="9235440" y="1375726"/>
            <a:ext cx="1790700" cy="2195052"/>
          </a:xfrm>
          <a:prstGeom prst="rect">
            <a:avLst/>
          </a:prstGeom>
        </p:spPr>
      </p:pic>
      <p:pic>
        <p:nvPicPr>
          <p:cNvPr id="12" name="图片 11"/>
          <p:cNvPicPr>
            <a:picLocks noChangeAspect="1"/>
          </p:cNvPicPr>
          <p:nvPr/>
        </p:nvPicPr>
        <p:blipFill>
          <a:blip r:embed="rId3">
            <a:clrChange>
              <a:clrFrom>
                <a:srgbClr val="FFFFFF"/>
              </a:clrFrom>
              <a:clrTo>
                <a:srgbClr val="FFFFFF">
                  <a:alpha val="0"/>
                </a:srgbClr>
              </a:clrTo>
            </a:clrChange>
          </a:blip>
          <a:stretch>
            <a:fillRect/>
          </a:stretch>
        </p:blipFill>
        <p:spPr>
          <a:xfrm>
            <a:off x="415233" y="3684732"/>
            <a:ext cx="2028948" cy="24313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1327" y="822527"/>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智能合约发展历史</a:t>
            </a:r>
            <a:endParaRPr lang="zh-CN" sz="2400" dirty="0">
              <a:latin typeface="华文中宋" panose="02010600040101010101" pitchFamily="2" charset="-122"/>
              <a:ea typeface="华文中宋" panose="02010600040101010101" pitchFamily="2" charset="-122"/>
            </a:endParaRPr>
          </a:p>
        </p:txBody>
      </p:sp>
      <p:sp>
        <p:nvSpPr>
          <p:cNvPr id="4" name="Freeform 21"/>
          <p:cNvSpPr/>
          <p:nvPr/>
        </p:nvSpPr>
        <p:spPr bwMode="auto">
          <a:xfrm>
            <a:off x="-3429000" y="2270760"/>
            <a:ext cx="15125700" cy="4752514"/>
          </a:xfrm>
          <a:custGeom>
            <a:avLst/>
            <a:gdLst>
              <a:gd name="T0" fmla="*/ 0 w 2828"/>
              <a:gd name="T1" fmla="*/ 2147483647 h 1032"/>
              <a:gd name="T2" fmla="*/ 2147483647 w 2828"/>
              <a:gd name="T3" fmla="*/ 2147483647 h 1032"/>
              <a:gd name="T4" fmla="*/ 2147483647 w 2828"/>
              <a:gd name="T5" fmla="*/ 2147483647 h 1032"/>
              <a:gd name="T6" fmla="*/ 2147483647 w 2828"/>
              <a:gd name="T7" fmla="*/ 2147483647 h 1032"/>
              <a:gd name="T8" fmla="*/ 2147483647 w 2828"/>
              <a:gd name="T9" fmla="*/ 2147483647 h 1032"/>
              <a:gd name="T10" fmla="*/ 2147483647 w 2828"/>
              <a:gd name="T11" fmla="*/ 0 h 10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cmpd="sng">
            <a:solidFill>
              <a:srgbClr val="ADBACA"/>
            </a:solidFill>
            <a:prstDash val="dash"/>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cxnSp>
        <p:nvCxnSpPr>
          <p:cNvPr id="5" name="Straight Connector 57"/>
          <p:cNvCxnSpPr>
            <a:cxnSpLocks noChangeShapeType="1"/>
          </p:cNvCxnSpPr>
          <p:nvPr/>
        </p:nvCxnSpPr>
        <p:spPr bwMode="auto">
          <a:xfrm flipV="1">
            <a:off x="9149069" y="3106666"/>
            <a:ext cx="0" cy="859841"/>
          </a:xfrm>
          <a:prstGeom prst="line">
            <a:avLst/>
          </a:prstGeom>
          <a:noFill/>
          <a:ln w="6350">
            <a:solidFill>
              <a:srgbClr val="ADBACA"/>
            </a:solidFill>
            <a:round/>
            <a:tailEnd type="oval" w="med" len="med"/>
          </a:ln>
          <a:extLst>
            <a:ext uri="{909E8E84-426E-40DD-AFC4-6F175D3DCCD1}">
              <a14:hiddenFill xmlns:a14="http://schemas.microsoft.com/office/drawing/2010/main">
                <a:noFill/>
              </a14:hiddenFill>
            </a:ext>
          </a:extLst>
        </p:spPr>
      </p:cxnSp>
      <p:cxnSp>
        <p:nvCxnSpPr>
          <p:cNvPr id="6" name="Straight Connector 60"/>
          <p:cNvCxnSpPr>
            <a:cxnSpLocks noChangeShapeType="1"/>
          </p:cNvCxnSpPr>
          <p:nvPr/>
        </p:nvCxnSpPr>
        <p:spPr bwMode="auto">
          <a:xfrm flipV="1">
            <a:off x="2594227" y="4477879"/>
            <a:ext cx="0" cy="861430"/>
          </a:xfrm>
          <a:prstGeom prst="line">
            <a:avLst/>
          </a:prstGeom>
          <a:noFill/>
          <a:ln w="6350">
            <a:solidFill>
              <a:srgbClr val="ADBACA"/>
            </a:solidFill>
            <a:round/>
            <a:tailEnd type="oval" w="med" len="med"/>
          </a:ln>
          <a:extLst>
            <a:ext uri="{909E8E84-426E-40DD-AFC4-6F175D3DCCD1}">
              <a14:hiddenFill xmlns:a14="http://schemas.microsoft.com/office/drawing/2010/main">
                <a:noFill/>
              </a14:hiddenFill>
            </a:ext>
          </a:extLst>
        </p:spPr>
      </p:cxnSp>
      <p:sp>
        <p:nvSpPr>
          <p:cNvPr id="7" name="Oval 19"/>
          <p:cNvSpPr>
            <a:spLocks noChangeArrowheads="1"/>
          </p:cNvSpPr>
          <p:nvPr/>
        </p:nvSpPr>
        <p:spPr bwMode="auto">
          <a:xfrm>
            <a:off x="8680659" y="3419768"/>
            <a:ext cx="971893" cy="993348"/>
          </a:xfrm>
          <a:prstGeom prst="ellipse">
            <a:avLst/>
          </a:prstGeom>
          <a:solidFill>
            <a:srgbClr val="4EB0A4"/>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Oval 19"/>
          <p:cNvSpPr>
            <a:spLocks noChangeArrowheads="1"/>
          </p:cNvSpPr>
          <p:nvPr/>
        </p:nvSpPr>
        <p:spPr bwMode="auto">
          <a:xfrm>
            <a:off x="2103122" y="4786215"/>
            <a:ext cx="971892" cy="994936"/>
          </a:xfrm>
          <a:prstGeom prst="ellipse">
            <a:avLst/>
          </a:prstGeom>
          <a:solidFill>
            <a:srgbClr val="4EB0A4"/>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9" name="组合 8"/>
          <p:cNvGrpSpPr/>
          <p:nvPr/>
        </p:nvGrpSpPr>
        <p:grpSpPr>
          <a:xfrm>
            <a:off x="10305926" y="1759168"/>
            <a:ext cx="1710347" cy="791498"/>
            <a:chOff x="10719743" y="3407668"/>
            <a:chExt cx="1316038" cy="790575"/>
          </a:xfrm>
        </p:grpSpPr>
        <p:sp>
          <p:nvSpPr>
            <p:cNvPr id="10" name="Freeform 22"/>
            <p:cNvSpPr/>
            <p:nvPr/>
          </p:nvSpPr>
          <p:spPr bwMode="auto">
            <a:xfrm>
              <a:off x="11073756" y="3842643"/>
              <a:ext cx="406400" cy="355600"/>
            </a:xfrm>
            <a:custGeom>
              <a:avLst/>
              <a:gdLst>
                <a:gd name="T0" fmla="*/ 2147483647 w 71"/>
                <a:gd name="T1" fmla="*/ 98684735 h 62"/>
                <a:gd name="T2" fmla="*/ 0 w 71"/>
                <a:gd name="T3" fmla="*/ 2039538065 h 62"/>
                <a:gd name="T4" fmla="*/ 458688225 w 71"/>
                <a:gd name="T5" fmla="*/ 0 h 62"/>
                <a:gd name="T6" fmla="*/ 2147483647 w 71"/>
                <a:gd name="T7" fmla="*/ 98684735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1" h="62">
                  <a:moveTo>
                    <a:pt x="71" y="3"/>
                  </a:moveTo>
                  <a:lnTo>
                    <a:pt x="0" y="62"/>
                  </a:lnTo>
                  <a:lnTo>
                    <a:pt x="14" y="0"/>
                  </a:lnTo>
                  <a:lnTo>
                    <a:pt x="71" y="3"/>
                  </a:lnTo>
                  <a:close/>
                </a:path>
              </a:pathLst>
            </a:custGeom>
            <a:solidFill>
              <a:srgbClr val="56617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23"/>
            <p:cNvSpPr/>
            <p:nvPr/>
          </p:nvSpPr>
          <p:spPr bwMode="auto">
            <a:xfrm>
              <a:off x="10719743" y="3407668"/>
              <a:ext cx="1316038" cy="681038"/>
            </a:xfrm>
            <a:custGeom>
              <a:avLst/>
              <a:gdLst>
                <a:gd name="T0" fmla="*/ 2147483647 w 230"/>
                <a:gd name="T1" fmla="*/ 0 h 119"/>
                <a:gd name="T2" fmla="*/ 0 w 230"/>
                <a:gd name="T3" fmla="*/ 851572204 h 119"/>
                <a:gd name="T4" fmla="*/ 2147483647 w 230"/>
                <a:gd name="T5" fmla="*/ 2147483647 h 119"/>
                <a:gd name="T6" fmla="*/ 2147483647 w 230"/>
                <a:gd name="T7" fmla="*/ 0 h 1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0" h="119">
                  <a:moveTo>
                    <a:pt x="230" y="0"/>
                  </a:moveTo>
                  <a:lnTo>
                    <a:pt x="0" y="26"/>
                  </a:lnTo>
                  <a:lnTo>
                    <a:pt x="140" y="119"/>
                  </a:lnTo>
                  <a:lnTo>
                    <a:pt x="230" y="0"/>
                  </a:lnTo>
                  <a:close/>
                </a:path>
              </a:pathLst>
            </a:custGeom>
            <a:solidFill>
              <a:srgbClr val="16AEB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 name="Freeform 24"/>
            <p:cNvSpPr/>
            <p:nvPr/>
          </p:nvSpPr>
          <p:spPr bwMode="auto">
            <a:xfrm>
              <a:off x="11005493" y="3453706"/>
              <a:ext cx="933450" cy="744537"/>
            </a:xfrm>
            <a:custGeom>
              <a:avLst/>
              <a:gdLst>
                <a:gd name="T0" fmla="*/ 2147483647 w 163"/>
                <a:gd name="T1" fmla="*/ 0 h 130"/>
                <a:gd name="T2" fmla="*/ 0 w 163"/>
                <a:gd name="T3" fmla="*/ 1705648359 h 130"/>
                <a:gd name="T4" fmla="*/ 393537939 w 163"/>
                <a:gd name="T5" fmla="*/ 2147483647 h 130"/>
                <a:gd name="T6" fmla="*/ 852669352 w 163"/>
                <a:gd name="T7" fmla="*/ 2147483647 h 130"/>
                <a:gd name="T8" fmla="*/ 2147483647 w 163"/>
                <a:gd name="T9" fmla="*/ 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30">
                  <a:moveTo>
                    <a:pt x="163" y="0"/>
                  </a:moveTo>
                  <a:lnTo>
                    <a:pt x="0" y="52"/>
                  </a:lnTo>
                  <a:lnTo>
                    <a:pt x="12" y="130"/>
                  </a:lnTo>
                  <a:lnTo>
                    <a:pt x="26" y="68"/>
                  </a:lnTo>
                  <a:lnTo>
                    <a:pt x="163" y="0"/>
                  </a:lnTo>
                  <a:close/>
                </a:path>
              </a:pathLst>
            </a:custGeom>
            <a:solidFill>
              <a:srgbClr val="8893A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3" name="TextBox 79"/>
          <p:cNvSpPr txBox="1">
            <a:spLocks noChangeArrowheads="1"/>
          </p:cNvSpPr>
          <p:nvPr/>
        </p:nvSpPr>
        <p:spPr bwMode="auto">
          <a:xfrm flipH="1">
            <a:off x="8125750" y="2078226"/>
            <a:ext cx="20445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defTabSz="914400">
              <a:defRPr/>
            </a:pPr>
            <a:r>
              <a:rPr lang="en-AU" altLang="zh-CN" sz="2400" b="1" dirty="0">
                <a:solidFill>
                  <a:srgbClr val="F79646"/>
                </a:solidFill>
                <a:latin typeface="Arial" panose="020B0604020202020204" pitchFamily="34" charset="0"/>
                <a:ea typeface="微软雅黑" panose="020B0503020204020204" pitchFamily="34" charset="-122"/>
                <a:sym typeface="Arial" panose="020B0604020202020204" pitchFamily="34" charset="0"/>
              </a:rPr>
              <a:t>2013</a:t>
            </a:r>
            <a:r>
              <a:rPr lang="zh-CN" altLang="en-US" sz="2400" b="1" dirty="0">
                <a:solidFill>
                  <a:srgbClr val="F79646"/>
                </a:solidFill>
                <a:latin typeface="Arial" panose="020B0604020202020204" pitchFamily="34" charset="0"/>
                <a:ea typeface="微软雅黑" panose="020B0503020204020204" pitchFamily="34" charset="-122"/>
                <a:sym typeface="Arial" panose="020B0604020202020204" pitchFamily="34" charset="0"/>
              </a:rPr>
              <a:t>年</a:t>
            </a:r>
            <a:endParaRPr kumimoji="0" lang="en-AU" altLang="en-US" sz="2400" b="1" i="0" u="none" strike="noStrike" kern="1200" cap="none" spc="0" normalizeH="0" baseline="0" noProof="0" dirty="0">
              <a:ln>
                <a:noFill/>
              </a:ln>
              <a:solidFill>
                <a:srgbClr val="F79646"/>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689614" y="2808855"/>
            <a:ext cx="3525584" cy="1331440"/>
            <a:chOff x="2930339" y="4439586"/>
            <a:chExt cx="2041192" cy="1329883"/>
          </a:xfrm>
        </p:grpSpPr>
        <p:sp>
          <p:nvSpPr>
            <p:cNvPr id="15" name="TextBox 73"/>
            <p:cNvSpPr txBox="1">
              <a:spLocks noChangeArrowheads="1"/>
            </p:cNvSpPr>
            <p:nvPr/>
          </p:nvSpPr>
          <p:spPr bwMode="auto">
            <a:xfrm flipH="1">
              <a:off x="3263304" y="4439586"/>
              <a:ext cx="1573213" cy="3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defTabSz="914400">
                <a:defRPr/>
              </a:pPr>
              <a:r>
                <a:rPr lang="en-US" altLang="zh-CN" sz="2400" b="1" dirty="0">
                  <a:solidFill>
                    <a:srgbClr val="F79646"/>
                  </a:solidFill>
                  <a:latin typeface="+mj-ea"/>
                  <a:ea typeface="+mj-ea"/>
                  <a:sym typeface="Arial" panose="020B0604020202020204" pitchFamily="34" charset="0"/>
                </a:rPr>
                <a:t>1995</a:t>
              </a:r>
              <a:r>
                <a:rPr lang="zh-CN" altLang="en-US" sz="2400" b="1" dirty="0">
                  <a:solidFill>
                    <a:srgbClr val="F79646"/>
                  </a:solidFill>
                  <a:latin typeface="+mj-ea"/>
                  <a:ea typeface="+mj-ea"/>
                  <a:sym typeface="Arial" panose="020B0604020202020204" pitchFamily="34" charset="0"/>
                </a:rPr>
                <a:t>年</a:t>
              </a:r>
              <a:endParaRPr kumimoji="0" lang="en-AU" altLang="en-US" sz="2400" b="1" i="0" u="none" strike="noStrike" kern="1200" cap="none" spc="0" normalizeH="0" baseline="0" noProof="0" dirty="0">
                <a:ln>
                  <a:noFill/>
                </a:ln>
                <a:solidFill>
                  <a:srgbClr val="F79646"/>
                </a:solidFill>
                <a:effectLst/>
                <a:uLnTx/>
                <a:uFillTx/>
                <a:latin typeface="+mj-ea"/>
                <a:ea typeface="+mj-ea"/>
                <a:sym typeface="Arial" panose="020B0604020202020204" pitchFamily="34" charset="0"/>
              </a:endParaRPr>
            </a:p>
          </p:txBody>
        </p:sp>
        <p:sp>
          <p:nvSpPr>
            <p:cNvPr id="16" name="TextBox 13"/>
            <p:cNvSpPr txBox="1">
              <a:spLocks noChangeArrowheads="1"/>
            </p:cNvSpPr>
            <p:nvPr/>
          </p:nvSpPr>
          <p:spPr bwMode="auto">
            <a:xfrm>
              <a:off x="2930339" y="4939444"/>
              <a:ext cx="2041192" cy="83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spcBef>
                  <a:spcPct val="20000"/>
                </a:spcBef>
                <a:defRPr/>
              </a:pPr>
              <a:r>
                <a:rPr lang="en-US" altLang="zh-CN" b="1" dirty="0">
                  <a:solidFill>
                    <a:srgbClr val="445469"/>
                  </a:solidFill>
                  <a:latin typeface="+mj-ea"/>
                  <a:ea typeface="+mj-ea"/>
                  <a:sym typeface="Arial" panose="020B0604020202020204" pitchFamily="34" charset="0"/>
                </a:rPr>
                <a:t>Nick Szabo</a:t>
              </a:r>
              <a:r>
                <a:rPr lang="zh-CN" altLang="en-US" b="1" dirty="0">
                  <a:solidFill>
                    <a:srgbClr val="445469"/>
                  </a:solidFill>
                  <a:latin typeface="+mj-ea"/>
                  <a:ea typeface="+mj-ea"/>
                  <a:sym typeface="Arial" panose="020B0604020202020204" pitchFamily="34" charset="0"/>
                </a:rPr>
                <a:t>提出了智能合约的概念，指出智能合约是一种计算机化的交易协议，可以执行合同的条款。</a:t>
              </a:r>
              <a:endParaRPr kumimoji="0" lang="en-US" altLang="zh-CN" b="1" i="0" u="none" strike="noStrike" kern="1200" cap="none" spc="0" normalizeH="0" baseline="0" noProof="0" dirty="0">
                <a:ln>
                  <a:noFill/>
                </a:ln>
                <a:solidFill>
                  <a:srgbClr val="445469"/>
                </a:solidFill>
                <a:effectLst/>
                <a:uLnTx/>
                <a:uFillTx/>
                <a:latin typeface="+mj-ea"/>
                <a:ea typeface="+mj-ea"/>
                <a:cs typeface="+mn-cs"/>
                <a:sym typeface="Arial" panose="020B0604020202020204" pitchFamily="34" charset="0"/>
              </a:endParaRPr>
            </a:p>
          </p:txBody>
        </p:sp>
      </p:grpSp>
      <p:sp>
        <p:nvSpPr>
          <p:cNvPr id="17" name="TextBox 13"/>
          <p:cNvSpPr txBox="1">
            <a:spLocks noChangeArrowheads="1"/>
          </p:cNvSpPr>
          <p:nvPr/>
        </p:nvSpPr>
        <p:spPr bwMode="auto">
          <a:xfrm>
            <a:off x="7990932" y="2537852"/>
            <a:ext cx="234051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spcBef>
                <a:spcPct val="20000"/>
              </a:spcBef>
              <a:defRPr/>
            </a:pPr>
            <a:r>
              <a:rPr lang="zh-CN" altLang="en-US" b="1" dirty="0">
                <a:solidFill>
                  <a:srgbClr val="445469"/>
                </a:solidFill>
                <a:latin typeface="+mj-ea"/>
                <a:ea typeface="+mj-ea"/>
                <a:sym typeface="Arial" panose="020B0604020202020204" pitchFamily="34" charset="0"/>
              </a:rPr>
              <a:t>以太坊的出现使智能合约真正完成了首次落地</a:t>
            </a:r>
            <a:endParaRPr kumimoji="0" lang="en-US" altLang="zh-CN" b="1" i="0" u="none" strike="noStrike" kern="1200" cap="none" spc="0" normalizeH="0" baseline="0" noProof="0" dirty="0">
              <a:ln>
                <a:noFill/>
              </a:ln>
              <a:solidFill>
                <a:srgbClr val="445469"/>
              </a:solidFill>
              <a:effectLst/>
              <a:uLnTx/>
              <a:uFillTx/>
              <a:latin typeface="+mj-ea"/>
              <a:ea typeface="+mj-ea"/>
              <a:cs typeface="+mn-cs"/>
              <a:sym typeface="Arial" panose="020B0604020202020204" pitchFamily="34" charset="0"/>
            </a:endParaRPr>
          </a:p>
        </p:txBody>
      </p:sp>
      <p:cxnSp>
        <p:nvCxnSpPr>
          <p:cNvPr id="18" name="Straight Connector 57"/>
          <p:cNvCxnSpPr>
            <a:cxnSpLocks noChangeShapeType="1"/>
          </p:cNvCxnSpPr>
          <p:nvPr/>
        </p:nvCxnSpPr>
        <p:spPr bwMode="auto">
          <a:xfrm flipV="1">
            <a:off x="6016612" y="3010292"/>
            <a:ext cx="0" cy="772965"/>
          </a:xfrm>
          <a:prstGeom prst="line">
            <a:avLst/>
          </a:prstGeom>
          <a:noFill/>
          <a:ln w="6350">
            <a:solidFill>
              <a:srgbClr val="ADBACA"/>
            </a:solidFill>
            <a:round/>
            <a:tailEnd type="oval" w="med" len="med"/>
          </a:ln>
          <a:extLst>
            <a:ext uri="{909E8E84-426E-40DD-AFC4-6F175D3DCCD1}">
              <a14:hiddenFill xmlns:a14="http://schemas.microsoft.com/office/drawing/2010/main">
                <a:noFill/>
              </a14:hiddenFill>
            </a:ext>
          </a:extLst>
        </p:spPr>
      </p:cxnSp>
      <p:cxnSp>
        <p:nvCxnSpPr>
          <p:cNvPr id="19" name="Straight Connector 56"/>
          <p:cNvCxnSpPr>
            <a:cxnSpLocks noChangeShapeType="1"/>
          </p:cNvCxnSpPr>
          <p:nvPr/>
        </p:nvCxnSpPr>
        <p:spPr bwMode="auto">
          <a:xfrm>
            <a:off x="5999078" y="3862011"/>
            <a:ext cx="0" cy="859841"/>
          </a:xfrm>
          <a:prstGeom prst="line">
            <a:avLst/>
          </a:prstGeom>
          <a:noFill/>
          <a:ln w="6350">
            <a:solidFill>
              <a:srgbClr val="ADBACA"/>
            </a:solidFill>
            <a:round/>
            <a:tailEnd type="oval" w="med" len="med"/>
          </a:ln>
          <a:extLst>
            <a:ext uri="{909E8E84-426E-40DD-AFC4-6F175D3DCCD1}">
              <a14:hiddenFill xmlns:a14="http://schemas.microsoft.com/office/drawing/2010/main">
                <a:noFill/>
              </a14:hiddenFill>
            </a:ext>
          </a:extLst>
        </p:spPr>
      </p:cxnSp>
      <p:sp>
        <p:nvSpPr>
          <p:cNvPr id="20" name="Oval 19"/>
          <p:cNvSpPr>
            <a:spLocks noChangeArrowheads="1"/>
          </p:cNvSpPr>
          <p:nvPr/>
        </p:nvSpPr>
        <p:spPr bwMode="auto">
          <a:xfrm>
            <a:off x="5512354" y="3364542"/>
            <a:ext cx="973444" cy="994936"/>
          </a:xfrm>
          <a:prstGeom prst="ellipse">
            <a:avLst/>
          </a:prstGeom>
          <a:solidFill>
            <a:srgbClr val="4EB0A4"/>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1C8EE4"/>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Freeform 5"/>
          <p:cNvSpPr>
            <a:spLocks noEditPoints="1"/>
          </p:cNvSpPr>
          <p:nvPr/>
        </p:nvSpPr>
        <p:spPr bwMode="auto">
          <a:xfrm>
            <a:off x="5740723" y="3622689"/>
            <a:ext cx="567363" cy="466793"/>
          </a:xfrm>
          <a:custGeom>
            <a:avLst/>
            <a:gdLst>
              <a:gd name="T0" fmla="*/ 274140482 w 683"/>
              <a:gd name="T1" fmla="*/ 29926450 h 662"/>
              <a:gd name="T2" fmla="*/ 232467667 w 683"/>
              <a:gd name="T3" fmla="*/ 10248881 h 662"/>
              <a:gd name="T4" fmla="*/ 235327372 w 683"/>
              <a:gd name="T5" fmla="*/ 1639744 h 662"/>
              <a:gd name="T6" fmla="*/ 231650791 w 683"/>
              <a:gd name="T7" fmla="*/ 0 h 662"/>
              <a:gd name="T8" fmla="*/ 45349396 w 683"/>
              <a:gd name="T9" fmla="*/ 409776 h 662"/>
              <a:gd name="T10" fmla="*/ 43715644 w 683"/>
              <a:gd name="T11" fmla="*/ 7379169 h 662"/>
              <a:gd name="T12" fmla="*/ 42081253 w 683"/>
              <a:gd name="T13" fmla="*/ 29926450 h 662"/>
              <a:gd name="T14" fmla="*/ 1634391 w 683"/>
              <a:gd name="T15" fmla="*/ 31566194 h 662"/>
              <a:gd name="T16" fmla="*/ 27373013 w 683"/>
              <a:gd name="T17" fmla="*/ 104127911 h 662"/>
              <a:gd name="T18" fmla="*/ 98461669 w 683"/>
              <a:gd name="T19" fmla="*/ 160701323 h 662"/>
              <a:gd name="T20" fmla="*/ 110718643 w 683"/>
              <a:gd name="T21" fmla="*/ 182018636 h 662"/>
              <a:gd name="T22" fmla="*/ 119297757 w 683"/>
              <a:gd name="T23" fmla="*/ 241871536 h 662"/>
              <a:gd name="T24" fmla="*/ 103772641 w 683"/>
              <a:gd name="T25" fmla="*/ 243511280 h 662"/>
              <a:gd name="T26" fmla="*/ 83344991 w 683"/>
              <a:gd name="T27" fmla="*/ 257859841 h 662"/>
              <a:gd name="T28" fmla="*/ 87022211 w 683"/>
              <a:gd name="T29" fmla="*/ 271388210 h 662"/>
              <a:gd name="T30" fmla="*/ 195698025 w 683"/>
              <a:gd name="T31" fmla="*/ 268108722 h 662"/>
              <a:gd name="T32" fmla="*/ 192837681 w 683"/>
              <a:gd name="T33" fmla="*/ 252940609 h 662"/>
              <a:gd name="T34" fmla="*/ 169141888 w 683"/>
              <a:gd name="T35" fmla="*/ 241871536 h 662"/>
              <a:gd name="T36" fmla="*/ 169958764 w 683"/>
              <a:gd name="T37" fmla="*/ 186528092 h 662"/>
              <a:gd name="T38" fmla="*/ 165873106 w 683"/>
              <a:gd name="T39" fmla="*/ 179148924 h 662"/>
              <a:gd name="T40" fmla="*/ 176087251 w 683"/>
              <a:gd name="T41" fmla="*/ 162750843 h 662"/>
              <a:gd name="T42" fmla="*/ 185892318 w 683"/>
              <a:gd name="T43" fmla="*/ 146352762 h 662"/>
              <a:gd name="T44" fmla="*/ 279043016 w 683"/>
              <a:gd name="T45" fmla="*/ 34845682 h 662"/>
              <a:gd name="T46" fmla="*/ 59649198 w 683"/>
              <a:gd name="T47" fmla="*/ 118066056 h 662"/>
              <a:gd name="T48" fmla="*/ 38812471 w 683"/>
              <a:gd name="T49" fmla="*/ 100028231 h 662"/>
              <a:gd name="T50" fmla="*/ 33093061 w 683"/>
              <a:gd name="T51" fmla="*/ 93879030 h 662"/>
              <a:gd name="T52" fmla="*/ 31867108 w 683"/>
              <a:gd name="T53" fmla="*/ 91829510 h 662"/>
              <a:gd name="T54" fmla="*/ 17567945 w 683"/>
              <a:gd name="T55" fmla="*/ 68052261 h 662"/>
              <a:gd name="T56" fmla="*/ 16751069 w 683"/>
              <a:gd name="T57" fmla="*/ 66002100 h 662"/>
              <a:gd name="T58" fmla="*/ 12256334 w 683"/>
              <a:gd name="T59" fmla="*/ 53293924 h 662"/>
              <a:gd name="T60" fmla="*/ 9396630 w 683"/>
              <a:gd name="T61" fmla="*/ 39765555 h 662"/>
              <a:gd name="T62" fmla="*/ 73539924 w 683"/>
              <a:gd name="T63" fmla="*/ 125855000 h 662"/>
              <a:gd name="T64" fmla="*/ 185075442 w 683"/>
              <a:gd name="T65" fmla="*/ 57803380 h 662"/>
              <a:gd name="T66" fmla="*/ 168733450 w 683"/>
              <a:gd name="T67" fmla="*/ 109047143 h 662"/>
              <a:gd name="T68" fmla="*/ 139726047 w 683"/>
              <a:gd name="T69" fmla="*/ 91009318 h 662"/>
              <a:gd name="T70" fmla="*/ 110718643 w 683"/>
              <a:gd name="T71" fmla="*/ 109047143 h 662"/>
              <a:gd name="T72" fmla="*/ 93967574 w 683"/>
              <a:gd name="T73" fmla="*/ 57803380 h 662"/>
              <a:gd name="T74" fmla="*/ 128285949 w 683"/>
              <a:gd name="T75" fmla="*/ 55343444 h 662"/>
              <a:gd name="T76" fmla="*/ 140951360 w 683"/>
              <a:gd name="T77" fmla="*/ 23367474 h 662"/>
              <a:gd name="T78" fmla="*/ 184667004 w 683"/>
              <a:gd name="T79" fmla="*/ 55343444 h 662"/>
              <a:gd name="T80" fmla="*/ 266786682 w 683"/>
              <a:gd name="T81" fmla="*/ 42224851 h 662"/>
              <a:gd name="T82" fmla="*/ 260658195 w 683"/>
              <a:gd name="T83" fmla="*/ 63952580 h 662"/>
              <a:gd name="T84" fmla="*/ 259432242 w 683"/>
              <a:gd name="T85" fmla="*/ 66822292 h 662"/>
              <a:gd name="T86" fmla="*/ 256164099 w 683"/>
              <a:gd name="T87" fmla="*/ 73381269 h 662"/>
              <a:gd name="T88" fmla="*/ 244315563 w 683"/>
              <a:gd name="T89" fmla="*/ 92649062 h 662"/>
              <a:gd name="T90" fmla="*/ 241455859 w 683"/>
              <a:gd name="T91" fmla="*/ 95928550 h 662"/>
              <a:gd name="T92" fmla="*/ 230016400 w 683"/>
              <a:gd name="T93" fmla="*/ 107817175 h 662"/>
              <a:gd name="T94" fmla="*/ 203051825 w 683"/>
              <a:gd name="T95" fmla="*/ 125855000 h 662"/>
              <a:gd name="T96" fmla="*/ 267195119 w 683"/>
              <a:gd name="T97" fmla="*/ 39765555 h 662"/>
              <a:gd name="T98" fmla="*/ 266786682 w 683"/>
              <a:gd name="T99" fmla="*/ 42224851 h 66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TextBox 72"/>
          <p:cNvSpPr txBox="1">
            <a:spLocks noChangeArrowheads="1"/>
          </p:cNvSpPr>
          <p:nvPr/>
        </p:nvSpPr>
        <p:spPr bwMode="auto">
          <a:xfrm flipH="1">
            <a:off x="5064119" y="4708006"/>
            <a:ext cx="20445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914400">
              <a:defRPr/>
            </a:pPr>
            <a:r>
              <a:rPr lang="en-US" altLang="zh-CN" sz="2400" b="1" dirty="0">
                <a:solidFill>
                  <a:srgbClr val="F79646"/>
                </a:solidFill>
                <a:latin typeface="+mj-ea"/>
                <a:ea typeface="+mj-ea"/>
              </a:rPr>
              <a:t>2009</a:t>
            </a:r>
            <a:r>
              <a:rPr lang="zh-CN" altLang="en-US" sz="2400" b="1" dirty="0">
                <a:solidFill>
                  <a:srgbClr val="F79646"/>
                </a:solidFill>
                <a:latin typeface="+mj-ea"/>
                <a:ea typeface="+mj-ea"/>
              </a:rPr>
              <a:t>年</a:t>
            </a:r>
            <a:endParaRPr lang="en-AU" altLang="en-US" sz="2400" b="1" dirty="0">
              <a:solidFill>
                <a:srgbClr val="F79646"/>
              </a:solidFill>
              <a:latin typeface="+mj-ea"/>
              <a:ea typeface="+mj-ea"/>
              <a:sym typeface="Arial" panose="020B0604020202020204" pitchFamily="34" charset="0"/>
            </a:endParaRPr>
          </a:p>
        </p:txBody>
      </p:sp>
      <p:sp>
        <p:nvSpPr>
          <p:cNvPr id="23" name="TextBox 13"/>
          <p:cNvSpPr txBox="1">
            <a:spLocks noChangeArrowheads="1"/>
          </p:cNvSpPr>
          <p:nvPr/>
        </p:nvSpPr>
        <p:spPr bwMode="auto">
          <a:xfrm>
            <a:off x="5187285" y="5092564"/>
            <a:ext cx="1986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spcBef>
                <a:spcPct val="20000"/>
              </a:spcBef>
              <a:defRPr/>
            </a:pPr>
            <a:r>
              <a:rPr lang="zh-CN" altLang="en-US" b="1" dirty="0">
                <a:solidFill>
                  <a:srgbClr val="445469"/>
                </a:solidFill>
                <a:latin typeface="+mj-ea"/>
                <a:ea typeface="+mj-ea"/>
                <a:sym typeface="Arial" panose="020B0604020202020204" pitchFamily="34" charset="0"/>
              </a:rPr>
              <a:t>智能合约这一概念仅在比特币中以一种有限的方式实现</a:t>
            </a:r>
            <a:r>
              <a:rPr lang="en-US" altLang="zh-CN" b="1" dirty="0">
                <a:solidFill>
                  <a:srgbClr val="445469"/>
                </a:solidFill>
                <a:latin typeface="+mj-ea"/>
                <a:ea typeface="+mj-ea"/>
                <a:sym typeface="Arial" panose="020B0604020202020204" pitchFamily="34" charset="0"/>
              </a:rPr>
              <a:t>.</a:t>
            </a:r>
            <a:endParaRPr kumimoji="0" lang="en-US" altLang="zh-CN" sz="1400" b="1" i="0" u="none" strike="noStrike" kern="120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1408" y="4994916"/>
            <a:ext cx="493669" cy="513147"/>
          </a:xfrm>
          <a:prstGeom prst="rect">
            <a:avLst/>
          </a:prstGeom>
        </p:spPr>
      </p:pic>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1830" y="3628444"/>
            <a:ext cx="493669" cy="5131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p:cNvSpPr txBox="1"/>
          <p:nvPr/>
        </p:nvSpPr>
        <p:spPr>
          <a:xfrm>
            <a:off x="8966201" y="6466112"/>
            <a:ext cx="2743200" cy="28143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18DBF4-37B7-4C4F-9728-A1C100B177EE}" type="slidenum">
              <a:rPr lang="en-US" smtClean="0">
                <a:latin typeface="+mj-ea"/>
                <a:ea typeface="+mj-ea"/>
              </a:rPr>
              <a:t>6</a:t>
            </a:fld>
            <a:endParaRPr lang="en-US">
              <a:latin typeface="+mj-ea"/>
              <a:ea typeface="+mj-ea"/>
            </a:endParaRPr>
          </a:p>
        </p:txBody>
      </p:sp>
      <p:sp>
        <p:nvSpPr>
          <p:cNvPr id="3" name="Text Placeholder 8"/>
          <p:cNvSpPr txBox="1"/>
          <p:nvPr/>
        </p:nvSpPr>
        <p:spPr>
          <a:xfrm>
            <a:off x="4839066" y="2735279"/>
            <a:ext cx="2514600" cy="2167128"/>
          </a:xfrm>
          <a:prstGeom prst="hexagon">
            <a:avLst/>
          </a:prstGeom>
          <a:solidFill>
            <a:srgbClr val="F17C3F"/>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mj-ea"/>
                <a:ea typeface="+mj-ea"/>
                <a:cs typeface="+mn-cs"/>
              </a:rPr>
              <a:t>较低的人为干预风险</a:t>
            </a:r>
            <a:endParaRPr kumimoji="0" lang="en-US" sz="2400" b="1" i="0" u="none" strike="noStrike" kern="1200" cap="none" spc="0" normalizeH="0" baseline="0" noProof="0" dirty="0">
              <a:ln>
                <a:noFill/>
              </a:ln>
              <a:solidFill>
                <a:sysClr val="window" lastClr="FFFFFF"/>
              </a:solidFill>
              <a:effectLst/>
              <a:uLnTx/>
              <a:uFillTx/>
              <a:latin typeface="+mj-ea"/>
              <a:ea typeface="+mj-ea"/>
              <a:cs typeface="+mn-cs"/>
            </a:endParaRPr>
          </a:p>
        </p:txBody>
      </p:sp>
      <p:sp>
        <p:nvSpPr>
          <p:cNvPr id="4" name="Text Placeholder 9"/>
          <p:cNvSpPr txBox="1"/>
          <p:nvPr/>
        </p:nvSpPr>
        <p:spPr>
          <a:xfrm>
            <a:off x="2633838" y="1531076"/>
            <a:ext cx="2514600" cy="2167128"/>
          </a:xfrm>
          <a:prstGeom prst="hexagon">
            <a:avLst/>
          </a:prstGeom>
          <a:solidFill>
            <a:srgbClr val="0095CD"/>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mj-ea"/>
                <a:ea typeface="+mj-ea"/>
                <a:cs typeface="+mn-cs"/>
              </a:rPr>
              <a:t>高效的实时更新</a:t>
            </a:r>
            <a:endParaRPr kumimoji="0" lang="en-US" sz="2400" b="1" i="0" u="none" strike="noStrike" kern="1200" cap="none" spc="0" normalizeH="0" baseline="0" noProof="0" dirty="0">
              <a:ln>
                <a:noFill/>
              </a:ln>
              <a:solidFill>
                <a:sysClr val="window" lastClr="FFFFFF"/>
              </a:solidFill>
              <a:effectLst/>
              <a:uLnTx/>
              <a:uFillTx/>
              <a:latin typeface="+mj-ea"/>
              <a:ea typeface="+mj-ea"/>
              <a:cs typeface="+mn-cs"/>
            </a:endParaRPr>
          </a:p>
        </p:txBody>
      </p:sp>
      <p:sp>
        <p:nvSpPr>
          <p:cNvPr id="5" name="Text Placeholder 10"/>
          <p:cNvSpPr txBox="1"/>
          <p:nvPr/>
        </p:nvSpPr>
        <p:spPr>
          <a:xfrm>
            <a:off x="7043562" y="1531076"/>
            <a:ext cx="2514600" cy="2167128"/>
          </a:xfrm>
          <a:prstGeom prst="hexagon">
            <a:avLst/>
          </a:prstGeom>
          <a:solidFill>
            <a:schemeClr val="accent3">
              <a:lumMod val="75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mj-ea"/>
                <a:ea typeface="+mj-ea"/>
                <a:cs typeface="+mn-cs"/>
              </a:rPr>
              <a:t>去中心化</a:t>
            </a:r>
            <a:endParaRPr kumimoji="0" lang="en-US" altLang="zh-CN" sz="2400" b="1" i="0" u="none" strike="noStrike" kern="1200" cap="none" spc="0" normalizeH="0" baseline="0" noProof="0" dirty="0">
              <a:ln>
                <a:noFill/>
              </a:ln>
              <a:solidFill>
                <a:sysClr val="window" lastClr="FFFFFF"/>
              </a:solidFill>
              <a:effectLst/>
              <a:uLnTx/>
              <a:uFillTx/>
              <a:latin typeface="+mj-ea"/>
              <a:ea typeface="+mj-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mj-ea"/>
                <a:ea typeface="+mj-ea"/>
                <a:cs typeface="+mn-cs"/>
              </a:rPr>
              <a:t>权威</a:t>
            </a:r>
            <a:endParaRPr kumimoji="0" lang="en-US" sz="2400" b="1" i="0" u="none" strike="noStrike" kern="1200" cap="none" spc="0" normalizeH="0" baseline="0" noProof="0" dirty="0">
              <a:ln>
                <a:noFill/>
              </a:ln>
              <a:solidFill>
                <a:sysClr val="window" lastClr="FFFFFF"/>
              </a:solidFill>
              <a:effectLst/>
              <a:uLnTx/>
              <a:uFillTx/>
              <a:latin typeface="+mj-ea"/>
              <a:ea typeface="+mj-ea"/>
              <a:cs typeface="+mn-cs"/>
            </a:endParaRPr>
          </a:p>
        </p:txBody>
      </p:sp>
      <p:sp>
        <p:nvSpPr>
          <p:cNvPr id="6" name="Text Placeholder 11"/>
          <p:cNvSpPr txBox="1"/>
          <p:nvPr/>
        </p:nvSpPr>
        <p:spPr>
          <a:xfrm>
            <a:off x="2633838" y="3945895"/>
            <a:ext cx="2514600" cy="2167128"/>
          </a:xfrm>
          <a:prstGeom prst="hexagon">
            <a:avLst/>
          </a:prstGeom>
          <a:solidFill>
            <a:srgbClr val="FF984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mj-ea"/>
                <a:ea typeface="+mj-ea"/>
                <a:cs typeface="+mn-cs"/>
              </a:rPr>
              <a:t>准确执行</a:t>
            </a:r>
            <a:endParaRPr kumimoji="0" lang="en-US" sz="2400" b="1" i="0" u="none" strike="noStrike" kern="1200" cap="none" spc="0" normalizeH="0" baseline="0" noProof="0" dirty="0">
              <a:ln>
                <a:noFill/>
              </a:ln>
              <a:solidFill>
                <a:sysClr val="window" lastClr="FFFFFF"/>
              </a:solidFill>
              <a:effectLst/>
              <a:uLnTx/>
              <a:uFillTx/>
              <a:latin typeface="+mj-ea"/>
              <a:ea typeface="+mj-ea"/>
              <a:cs typeface="+mn-cs"/>
            </a:endParaRPr>
          </a:p>
        </p:txBody>
      </p:sp>
      <p:sp>
        <p:nvSpPr>
          <p:cNvPr id="7" name="Text Placeholder 12"/>
          <p:cNvSpPr txBox="1"/>
          <p:nvPr/>
        </p:nvSpPr>
        <p:spPr>
          <a:xfrm>
            <a:off x="7043562" y="3945895"/>
            <a:ext cx="2514600" cy="2167128"/>
          </a:xfrm>
          <a:prstGeom prst="hexagon">
            <a:avLst/>
          </a:prstGeom>
          <a:solidFill>
            <a:schemeClr val="bg2">
              <a:lumMod val="50000"/>
            </a:schemeClr>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mj-ea"/>
                <a:ea typeface="+mj-ea"/>
                <a:cs typeface="+mn-cs"/>
              </a:rPr>
              <a:t>较低的运行成本</a:t>
            </a:r>
            <a:endParaRPr kumimoji="0" lang="en-US" sz="2400" b="1" i="0" u="none" strike="noStrike" kern="1200" cap="none" spc="0" normalizeH="0" baseline="0" noProof="0" dirty="0">
              <a:ln>
                <a:noFill/>
              </a:ln>
              <a:solidFill>
                <a:sysClr val="window" lastClr="FFFFFF"/>
              </a:solidFill>
              <a:effectLst/>
              <a:uLnTx/>
              <a:uFillTx/>
              <a:latin typeface="+mj-ea"/>
              <a:ea typeface="+mj-ea"/>
              <a:cs typeface="+mn-cs"/>
            </a:endParaRPr>
          </a:p>
        </p:txBody>
      </p:sp>
      <p:sp>
        <p:nvSpPr>
          <p:cNvPr id="8" name="文本框 7"/>
          <p:cNvSpPr txBox="1"/>
          <p:nvPr/>
        </p:nvSpPr>
        <p:spPr>
          <a:xfrm>
            <a:off x="681327" y="822527"/>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智能合约优点</a:t>
            </a:r>
            <a:endParaRPr lang="zh-CN"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1327" y="822527"/>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智能合约缺点</a:t>
            </a:r>
            <a:endParaRPr lang="zh-CN" sz="2400" dirty="0">
              <a:latin typeface="华文中宋" panose="02010600040101010101" pitchFamily="2" charset="-122"/>
              <a:ea typeface="华文中宋" panose="02010600040101010101" pitchFamily="2" charset="-122"/>
            </a:endParaRPr>
          </a:p>
        </p:txBody>
      </p:sp>
      <p:sp>
        <p:nvSpPr>
          <p:cNvPr id="3" name="Freeform 6"/>
          <p:cNvSpPr/>
          <p:nvPr/>
        </p:nvSpPr>
        <p:spPr bwMode="auto">
          <a:xfrm>
            <a:off x="2097588" y="5116163"/>
            <a:ext cx="8478220" cy="122905"/>
          </a:xfrm>
          <a:custGeom>
            <a:avLst/>
            <a:gdLst>
              <a:gd name="T0" fmla="*/ 3863 w 3863"/>
              <a:gd name="T1" fmla="*/ 0 h 56"/>
              <a:gd name="T2" fmla="*/ 0 w 3863"/>
              <a:gd name="T3" fmla="*/ 0 h 56"/>
              <a:gd name="T4" fmla="*/ 0 w 3863"/>
              <a:gd name="T5" fmla="*/ 56 h 56"/>
              <a:gd name="T6" fmla="*/ 3863 w 3863"/>
              <a:gd name="T7" fmla="*/ 56 h 56"/>
              <a:gd name="T8" fmla="*/ 3863 w 3863"/>
              <a:gd name="T9" fmla="*/ 0 h 56"/>
              <a:gd name="T10" fmla="*/ 3863 w 3863"/>
              <a:gd name="T11" fmla="*/ 0 h 56"/>
            </a:gdLst>
            <a:ahLst/>
            <a:cxnLst>
              <a:cxn ang="0">
                <a:pos x="T0" y="T1"/>
              </a:cxn>
              <a:cxn ang="0">
                <a:pos x="T2" y="T3"/>
              </a:cxn>
              <a:cxn ang="0">
                <a:pos x="T4" y="T5"/>
              </a:cxn>
              <a:cxn ang="0">
                <a:pos x="T6" y="T7"/>
              </a:cxn>
              <a:cxn ang="0">
                <a:pos x="T8" y="T9"/>
              </a:cxn>
              <a:cxn ang="0">
                <a:pos x="T10" y="T11"/>
              </a:cxn>
            </a:cxnLst>
            <a:rect l="0" t="0" r="r" b="b"/>
            <a:pathLst>
              <a:path w="3863" h="56">
                <a:moveTo>
                  <a:pt x="3863" y="0"/>
                </a:moveTo>
                <a:lnTo>
                  <a:pt x="0" y="0"/>
                </a:lnTo>
                <a:lnTo>
                  <a:pt x="0" y="56"/>
                </a:lnTo>
                <a:lnTo>
                  <a:pt x="3863" y="56"/>
                </a:lnTo>
                <a:lnTo>
                  <a:pt x="3863" y="0"/>
                </a:lnTo>
                <a:lnTo>
                  <a:pt x="3863" y="0"/>
                </a:ln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Freeform 7"/>
          <p:cNvSpPr/>
          <p:nvPr/>
        </p:nvSpPr>
        <p:spPr bwMode="auto">
          <a:xfrm>
            <a:off x="1390889" y="1860017"/>
            <a:ext cx="2188136" cy="1312992"/>
          </a:xfrm>
          <a:custGeom>
            <a:avLst/>
            <a:gdLst>
              <a:gd name="T0" fmla="*/ 87 w 511"/>
              <a:gd name="T1" fmla="*/ 94 h 269"/>
              <a:gd name="T2" fmla="*/ 101 w 511"/>
              <a:gd name="T3" fmla="*/ 95 h 269"/>
              <a:gd name="T4" fmla="*/ 209 w 511"/>
              <a:gd name="T5" fmla="*/ 0 h 269"/>
              <a:gd name="T6" fmla="*/ 310 w 511"/>
              <a:gd name="T7" fmla="*/ 68 h 269"/>
              <a:gd name="T8" fmla="*/ 359 w 511"/>
              <a:gd name="T9" fmla="*/ 52 h 269"/>
              <a:gd name="T10" fmla="*/ 443 w 511"/>
              <a:gd name="T11" fmla="*/ 136 h 269"/>
              <a:gd name="T12" fmla="*/ 443 w 511"/>
              <a:gd name="T13" fmla="*/ 141 h 269"/>
              <a:gd name="T14" fmla="*/ 448 w 511"/>
              <a:gd name="T15" fmla="*/ 141 h 269"/>
              <a:gd name="T16" fmla="*/ 511 w 511"/>
              <a:gd name="T17" fmla="*/ 205 h 269"/>
              <a:gd name="T18" fmla="*/ 448 w 511"/>
              <a:gd name="T19" fmla="*/ 269 h 269"/>
              <a:gd name="T20" fmla="*/ 86 w 511"/>
              <a:gd name="T21" fmla="*/ 269 h 269"/>
              <a:gd name="T22" fmla="*/ 0 w 511"/>
              <a:gd name="T23" fmla="*/ 181 h 269"/>
              <a:gd name="T24" fmla="*/ 87 w 511"/>
              <a:gd name="T25" fmla="*/ 9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269">
                <a:moveTo>
                  <a:pt x="87" y="94"/>
                </a:moveTo>
                <a:cubicBezTo>
                  <a:pt x="92" y="94"/>
                  <a:pt x="97" y="95"/>
                  <a:pt x="101" y="95"/>
                </a:cubicBezTo>
                <a:cubicBezTo>
                  <a:pt x="108" y="42"/>
                  <a:pt x="154" y="0"/>
                  <a:pt x="209" y="0"/>
                </a:cubicBezTo>
                <a:cubicBezTo>
                  <a:pt x="255" y="0"/>
                  <a:pt x="294" y="28"/>
                  <a:pt x="310" y="68"/>
                </a:cubicBezTo>
                <a:cubicBezTo>
                  <a:pt x="324" y="58"/>
                  <a:pt x="341" y="52"/>
                  <a:pt x="359" y="52"/>
                </a:cubicBezTo>
                <a:cubicBezTo>
                  <a:pt x="405" y="52"/>
                  <a:pt x="443" y="90"/>
                  <a:pt x="443" y="136"/>
                </a:cubicBezTo>
                <a:cubicBezTo>
                  <a:pt x="443" y="138"/>
                  <a:pt x="443" y="139"/>
                  <a:pt x="443" y="141"/>
                </a:cubicBezTo>
                <a:cubicBezTo>
                  <a:pt x="445" y="141"/>
                  <a:pt x="446" y="141"/>
                  <a:pt x="448" y="141"/>
                </a:cubicBezTo>
                <a:cubicBezTo>
                  <a:pt x="483" y="141"/>
                  <a:pt x="511" y="169"/>
                  <a:pt x="511" y="205"/>
                </a:cubicBezTo>
                <a:cubicBezTo>
                  <a:pt x="511" y="240"/>
                  <a:pt x="483" y="269"/>
                  <a:pt x="448" y="269"/>
                </a:cubicBezTo>
                <a:cubicBezTo>
                  <a:pt x="86" y="269"/>
                  <a:pt x="86" y="269"/>
                  <a:pt x="86" y="269"/>
                </a:cubicBezTo>
                <a:cubicBezTo>
                  <a:pt x="38" y="269"/>
                  <a:pt x="0" y="229"/>
                  <a:pt x="0" y="181"/>
                </a:cubicBezTo>
                <a:cubicBezTo>
                  <a:pt x="0" y="133"/>
                  <a:pt x="39" y="94"/>
                  <a:pt x="87" y="94"/>
                </a:cubicBezTo>
                <a:close/>
              </a:path>
            </a:pathLst>
          </a:custGeom>
          <a:solidFill>
            <a:srgbClr val="CF632F"/>
          </a:solidFill>
          <a:ln>
            <a:noFill/>
          </a:ln>
        </p:spPr>
        <p:txBody>
          <a:bodyPr/>
          <a:lstStyle/>
          <a:p>
            <a:endParaRPr lang="zh-CN" altLang="en-US" sz="1600"/>
          </a:p>
        </p:txBody>
      </p:sp>
      <p:sp>
        <p:nvSpPr>
          <p:cNvPr id="5" name="Freeform 9"/>
          <p:cNvSpPr/>
          <p:nvPr/>
        </p:nvSpPr>
        <p:spPr bwMode="auto">
          <a:xfrm>
            <a:off x="4074885" y="1860017"/>
            <a:ext cx="2192828" cy="1312992"/>
          </a:xfrm>
          <a:custGeom>
            <a:avLst/>
            <a:gdLst>
              <a:gd name="T0" fmla="*/ 87 w 512"/>
              <a:gd name="T1" fmla="*/ 94 h 269"/>
              <a:gd name="T2" fmla="*/ 101 w 512"/>
              <a:gd name="T3" fmla="*/ 95 h 269"/>
              <a:gd name="T4" fmla="*/ 209 w 512"/>
              <a:gd name="T5" fmla="*/ 0 h 269"/>
              <a:gd name="T6" fmla="*/ 310 w 512"/>
              <a:gd name="T7" fmla="*/ 68 h 269"/>
              <a:gd name="T8" fmla="*/ 359 w 512"/>
              <a:gd name="T9" fmla="*/ 52 h 269"/>
              <a:gd name="T10" fmla="*/ 443 w 512"/>
              <a:gd name="T11" fmla="*/ 136 h 269"/>
              <a:gd name="T12" fmla="*/ 443 w 512"/>
              <a:gd name="T13" fmla="*/ 141 h 269"/>
              <a:gd name="T14" fmla="*/ 448 w 512"/>
              <a:gd name="T15" fmla="*/ 141 h 269"/>
              <a:gd name="T16" fmla="*/ 512 w 512"/>
              <a:gd name="T17" fmla="*/ 205 h 269"/>
              <a:gd name="T18" fmla="*/ 448 w 512"/>
              <a:gd name="T19" fmla="*/ 269 h 269"/>
              <a:gd name="T20" fmla="*/ 86 w 512"/>
              <a:gd name="T21" fmla="*/ 269 h 269"/>
              <a:gd name="T22" fmla="*/ 0 w 512"/>
              <a:gd name="T23" fmla="*/ 181 h 269"/>
              <a:gd name="T24" fmla="*/ 87 w 512"/>
              <a:gd name="T25" fmla="*/ 9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269">
                <a:moveTo>
                  <a:pt x="87" y="94"/>
                </a:moveTo>
                <a:cubicBezTo>
                  <a:pt x="92" y="94"/>
                  <a:pt x="97" y="95"/>
                  <a:pt x="101" y="95"/>
                </a:cubicBezTo>
                <a:cubicBezTo>
                  <a:pt x="108" y="42"/>
                  <a:pt x="154" y="0"/>
                  <a:pt x="209" y="0"/>
                </a:cubicBezTo>
                <a:cubicBezTo>
                  <a:pt x="255" y="0"/>
                  <a:pt x="294" y="28"/>
                  <a:pt x="310" y="68"/>
                </a:cubicBezTo>
                <a:cubicBezTo>
                  <a:pt x="324" y="58"/>
                  <a:pt x="341" y="52"/>
                  <a:pt x="359" y="52"/>
                </a:cubicBezTo>
                <a:cubicBezTo>
                  <a:pt x="405" y="52"/>
                  <a:pt x="443" y="90"/>
                  <a:pt x="443" y="136"/>
                </a:cubicBezTo>
                <a:cubicBezTo>
                  <a:pt x="443" y="138"/>
                  <a:pt x="443" y="139"/>
                  <a:pt x="443" y="141"/>
                </a:cubicBezTo>
                <a:cubicBezTo>
                  <a:pt x="445" y="141"/>
                  <a:pt x="446" y="141"/>
                  <a:pt x="448" y="141"/>
                </a:cubicBezTo>
                <a:cubicBezTo>
                  <a:pt x="483" y="141"/>
                  <a:pt x="512" y="169"/>
                  <a:pt x="512" y="205"/>
                </a:cubicBezTo>
                <a:cubicBezTo>
                  <a:pt x="512" y="240"/>
                  <a:pt x="483" y="269"/>
                  <a:pt x="448" y="269"/>
                </a:cubicBezTo>
                <a:cubicBezTo>
                  <a:pt x="86" y="269"/>
                  <a:pt x="86" y="269"/>
                  <a:pt x="86" y="269"/>
                </a:cubicBezTo>
                <a:cubicBezTo>
                  <a:pt x="39" y="269"/>
                  <a:pt x="0" y="229"/>
                  <a:pt x="0" y="181"/>
                </a:cubicBezTo>
                <a:cubicBezTo>
                  <a:pt x="0" y="133"/>
                  <a:pt x="39" y="94"/>
                  <a:pt x="87" y="94"/>
                </a:cubicBezTo>
                <a:close/>
              </a:path>
            </a:pathLst>
          </a:custGeom>
          <a:solidFill>
            <a:srgbClr val="EBAC07"/>
          </a:solidFill>
          <a:ln>
            <a:noFill/>
          </a:ln>
        </p:spPr>
        <p:txBody>
          <a:bodyPr/>
          <a:lstStyle/>
          <a:p>
            <a:endParaRPr lang="zh-CN" altLang="en-US" sz="1600"/>
          </a:p>
        </p:txBody>
      </p:sp>
      <p:sp>
        <p:nvSpPr>
          <p:cNvPr id="6" name="Freeform 11"/>
          <p:cNvSpPr/>
          <p:nvPr/>
        </p:nvSpPr>
        <p:spPr bwMode="auto">
          <a:xfrm>
            <a:off x="2418018" y="3055317"/>
            <a:ext cx="2752184" cy="1373898"/>
          </a:xfrm>
          <a:custGeom>
            <a:avLst/>
            <a:gdLst>
              <a:gd name="T0" fmla="*/ 687 w 687"/>
              <a:gd name="T1" fmla="*/ 0 h 343"/>
              <a:gd name="T2" fmla="*/ 343 w 687"/>
              <a:gd name="T3" fmla="*/ 343 h 343"/>
              <a:gd name="T4" fmla="*/ 0 w 687"/>
              <a:gd name="T5" fmla="*/ 0 h 343"/>
              <a:gd name="T6" fmla="*/ 31 w 687"/>
              <a:gd name="T7" fmla="*/ 0 h 343"/>
              <a:gd name="T8" fmla="*/ 343 w 687"/>
              <a:gd name="T9" fmla="*/ 312 h 343"/>
              <a:gd name="T10" fmla="*/ 656 w 687"/>
              <a:gd name="T11" fmla="*/ 0 h 343"/>
              <a:gd name="T12" fmla="*/ 687 w 687"/>
              <a:gd name="T13" fmla="*/ 0 h 343"/>
            </a:gdLst>
            <a:ahLst/>
            <a:cxnLst>
              <a:cxn ang="0">
                <a:pos x="T0" y="T1"/>
              </a:cxn>
              <a:cxn ang="0">
                <a:pos x="T2" y="T3"/>
              </a:cxn>
              <a:cxn ang="0">
                <a:pos x="T4" y="T5"/>
              </a:cxn>
              <a:cxn ang="0">
                <a:pos x="T6" y="T7"/>
              </a:cxn>
              <a:cxn ang="0">
                <a:pos x="T8" y="T9"/>
              </a:cxn>
              <a:cxn ang="0">
                <a:pos x="T10" y="T11"/>
              </a:cxn>
              <a:cxn ang="0">
                <a:pos x="T12" y="T13"/>
              </a:cxn>
            </a:cxnLst>
            <a:rect l="0" t="0" r="r" b="b"/>
            <a:pathLst>
              <a:path w="687" h="343">
                <a:moveTo>
                  <a:pt x="687" y="0"/>
                </a:moveTo>
                <a:cubicBezTo>
                  <a:pt x="687" y="189"/>
                  <a:pt x="533" y="343"/>
                  <a:pt x="343" y="343"/>
                </a:cubicBezTo>
                <a:cubicBezTo>
                  <a:pt x="154" y="343"/>
                  <a:pt x="0" y="189"/>
                  <a:pt x="0" y="0"/>
                </a:cubicBezTo>
                <a:cubicBezTo>
                  <a:pt x="31" y="0"/>
                  <a:pt x="31" y="0"/>
                  <a:pt x="31" y="0"/>
                </a:cubicBezTo>
                <a:cubicBezTo>
                  <a:pt x="31" y="172"/>
                  <a:pt x="171" y="312"/>
                  <a:pt x="343" y="312"/>
                </a:cubicBezTo>
                <a:cubicBezTo>
                  <a:pt x="516" y="312"/>
                  <a:pt x="656" y="172"/>
                  <a:pt x="656" y="0"/>
                </a:cubicBezTo>
                <a:cubicBezTo>
                  <a:pt x="687" y="0"/>
                  <a:pt x="687" y="0"/>
                  <a:pt x="687" y="0"/>
                </a:cubicBez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2"/>
          <p:cNvSpPr/>
          <p:nvPr/>
        </p:nvSpPr>
        <p:spPr bwMode="auto">
          <a:xfrm>
            <a:off x="3732658" y="4369958"/>
            <a:ext cx="125099" cy="825216"/>
          </a:xfrm>
          <a:custGeom>
            <a:avLst/>
            <a:gdLst>
              <a:gd name="T0" fmla="*/ 0 w 57"/>
              <a:gd name="T1" fmla="*/ 0 h 376"/>
              <a:gd name="T2" fmla="*/ 0 w 57"/>
              <a:gd name="T3" fmla="*/ 376 h 376"/>
              <a:gd name="T4" fmla="*/ 57 w 57"/>
              <a:gd name="T5" fmla="*/ 376 h 376"/>
              <a:gd name="T6" fmla="*/ 57 w 57"/>
              <a:gd name="T7" fmla="*/ 0 h 376"/>
              <a:gd name="T8" fmla="*/ 0 w 57"/>
              <a:gd name="T9" fmla="*/ 0 h 376"/>
              <a:gd name="T10" fmla="*/ 0 w 57"/>
              <a:gd name="T11" fmla="*/ 0 h 376"/>
            </a:gdLst>
            <a:ahLst/>
            <a:cxnLst>
              <a:cxn ang="0">
                <a:pos x="T0" y="T1"/>
              </a:cxn>
              <a:cxn ang="0">
                <a:pos x="T2" y="T3"/>
              </a:cxn>
              <a:cxn ang="0">
                <a:pos x="T4" y="T5"/>
              </a:cxn>
              <a:cxn ang="0">
                <a:pos x="T6" y="T7"/>
              </a:cxn>
              <a:cxn ang="0">
                <a:pos x="T8" y="T9"/>
              </a:cxn>
              <a:cxn ang="0">
                <a:pos x="T10" y="T11"/>
              </a:cxn>
            </a:cxnLst>
            <a:rect l="0" t="0" r="r" b="b"/>
            <a:pathLst>
              <a:path w="57" h="376">
                <a:moveTo>
                  <a:pt x="0" y="0"/>
                </a:moveTo>
                <a:lnTo>
                  <a:pt x="0" y="376"/>
                </a:lnTo>
                <a:lnTo>
                  <a:pt x="57" y="376"/>
                </a:lnTo>
                <a:lnTo>
                  <a:pt x="57" y="0"/>
                </a:lnTo>
                <a:lnTo>
                  <a:pt x="0" y="0"/>
                </a:lnTo>
                <a:lnTo>
                  <a:pt x="0" y="0"/>
                </a:ln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3"/>
          <p:cNvSpPr/>
          <p:nvPr/>
        </p:nvSpPr>
        <p:spPr bwMode="auto">
          <a:xfrm>
            <a:off x="6405681" y="1860017"/>
            <a:ext cx="2192828" cy="1312992"/>
          </a:xfrm>
          <a:custGeom>
            <a:avLst/>
            <a:gdLst>
              <a:gd name="T0" fmla="*/ 87 w 512"/>
              <a:gd name="T1" fmla="*/ 94 h 269"/>
              <a:gd name="T2" fmla="*/ 102 w 512"/>
              <a:gd name="T3" fmla="*/ 95 h 269"/>
              <a:gd name="T4" fmla="*/ 210 w 512"/>
              <a:gd name="T5" fmla="*/ 0 h 269"/>
              <a:gd name="T6" fmla="*/ 311 w 512"/>
              <a:gd name="T7" fmla="*/ 68 h 269"/>
              <a:gd name="T8" fmla="*/ 360 w 512"/>
              <a:gd name="T9" fmla="*/ 52 h 269"/>
              <a:gd name="T10" fmla="*/ 444 w 512"/>
              <a:gd name="T11" fmla="*/ 136 h 269"/>
              <a:gd name="T12" fmla="*/ 443 w 512"/>
              <a:gd name="T13" fmla="*/ 141 h 269"/>
              <a:gd name="T14" fmla="*/ 448 w 512"/>
              <a:gd name="T15" fmla="*/ 141 h 269"/>
              <a:gd name="T16" fmla="*/ 512 w 512"/>
              <a:gd name="T17" fmla="*/ 205 h 269"/>
              <a:gd name="T18" fmla="*/ 448 w 512"/>
              <a:gd name="T19" fmla="*/ 269 h 269"/>
              <a:gd name="T20" fmla="*/ 87 w 512"/>
              <a:gd name="T21" fmla="*/ 269 h 269"/>
              <a:gd name="T22" fmla="*/ 0 w 512"/>
              <a:gd name="T23" fmla="*/ 181 h 269"/>
              <a:gd name="T24" fmla="*/ 87 w 512"/>
              <a:gd name="T25" fmla="*/ 9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269">
                <a:moveTo>
                  <a:pt x="87" y="94"/>
                </a:moveTo>
                <a:cubicBezTo>
                  <a:pt x="92" y="94"/>
                  <a:pt x="97" y="95"/>
                  <a:pt x="102" y="95"/>
                </a:cubicBezTo>
                <a:cubicBezTo>
                  <a:pt x="109" y="42"/>
                  <a:pt x="154" y="0"/>
                  <a:pt x="210" y="0"/>
                </a:cubicBezTo>
                <a:cubicBezTo>
                  <a:pt x="255" y="0"/>
                  <a:pt x="294" y="28"/>
                  <a:pt x="311" y="68"/>
                </a:cubicBezTo>
                <a:cubicBezTo>
                  <a:pt x="324" y="58"/>
                  <a:pt x="341" y="52"/>
                  <a:pt x="360" y="52"/>
                </a:cubicBezTo>
                <a:cubicBezTo>
                  <a:pt x="406" y="52"/>
                  <a:pt x="444" y="90"/>
                  <a:pt x="444" y="136"/>
                </a:cubicBezTo>
                <a:cubicBezTo>
                  <a:pt x="444" y="138"/>
                  <a:pt x="443" y="139"/>
                  <a:pt x="443" y="141"/>
                </a:cubicBezTo>
                <a:cubicBezTo>
                  <a:pt x="445" y="141"/>
                  <a:pt x="446" y="141"/>
                  <a:pt x="448" y="141"/>
                </a:cubicBezTo>
                <a:cubicBezTo>
                  <a:pt x="483" y="141"/>
                  <a:pt x="512" y="169"/>
                  <a:pt x="512" y="205"/>
                </a:cubicBezTo>
                <a:cubicBezTo>
                  <a:pt x="512" y="240"/>
                  <a:pt x="483" y="269"/>
                  <a:pt x="448" y="269"/>
                </a:cubicBezTo>
                <a:cubicBezTo>
                  <a:pt x="87" y="269"/>
                  <a:pt x="87" y="269"/>
                  <a:pt x="87" y="269"/>
                </a:cubicBezTo>
                <a:cubicBezTo>
                  <a:pt x="39" y="269"/>
                  <a:pt x="0" y="229"/>
                  <a:pt x="0" y="181"/>
                </a:cubicBezTo>
                <a:cubicBezTo>
                  <a:pt x="0" y="133"/>
                  <a:pt x="39" y="94"/>
                  <a:pt x="87" y="94"/>
                </a:cubicBezTo>
                <a:close/>
              </a:path>
            </a:pathLst>
          </a:custGeom>
          <a:solidFill>
            <a:srgbClr val="A2B932"/>
          </a:solidFill>
          <a:ln>
            <a:noFill/>
          </a:ln>
        </p:spPr>
        <p:txBody>
          <a:bodyPr/>
          <a:lstStyle/>
          <a:p>
            <a:endParaRPr lang="zh-CN" altLang="en-US" sz="1600"/>
          </a:p>
        </p:txBody>
      </p:sp>
      <p:sp>
        <p:nvSpPr>
          <p:cNvPr id="9" name="Freeform 15"/>
          <p:cNvSpPr/>
          <p:nvPr/>
        </p:nvSpPr>
        <p:spPr bwMode="auto">
          <a:xfrm>
            <a:off x="9089829" y="1860017"/>
            <a:ext cx="2192828" cy="1312992"/>
          </a:xfrm>
          <a:custGeom>
            <a:avLst/>
            <a:gdLst>
              <a:gd name="T0" fmla="*/ 87 w 512"/>
              <a:gd name="T1" fmla="*/ 94 h 269"/>
              <a:gd name="T2" fmla="*/ 102 w 512"/>
              <a:gd name="T3" fmla="*/ 95 h 269"/>
              <a:gd name="T4" fmla="*/ 210 w 512"/>
              <a:gd name="T5" fmla="*/ 0 h 269"/>
              <a:gd name="T6" fmla="*/ 311 w 512"/>
              <a:gd name="T7" fmla="*/ 68 h 269"/>
              <a:gd name="T8" fmla="*/ 360 w 512"/>
              <a:gd name="T9" fmla="*/ 52 h 269"/>
              <a:gd name="T10" fmla="*/ 444 w 512"/>
              <a:gd name="T11" fmla="*/ 136 h 269"/>
              <a:gd name="T12" fmla="*/ 443 w 512"/>
              <a:gd name="T13" fmla="*/ 141 h 269"/>
              <a:gd name="T14" fmla="*/ 448 w 512"/>
              <a:gd name="T15" fmla="*/ 141 h 269"/>
              <a:gd name="T16" fmla="*/ 512 w 512"/>
              <a:gd name="T17" fmla="*/ 205 h 269"/>
              <a:gd name="T18" fmla="*/ 448 w 512"/>
              <a:gd name="T19" fmla="*/ 269 h 269"/>
              <a:gd name="T20" fmla="*/ 87 w 512"/>
              <a:gd name="T21" fmla="*/ 269 h 269"/>
              <a:gd name="T22" fmla="*/ 0 w 512"/>
              <a:gd name="T23" fmla="*/ 181 h 269"/>
              <a:gd name="T24" fmla="*/ 87 w 512"/>
              <a:gd name="T25" fmla="*/ 9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269">
                <a:moveTo>
                  <a:pt x="87" y="94"/>
                </a:moveTo>
                <a:cubicBezTo>
                  <a:pt x="92" y="94"/>
                  <a:pt x="97" y="95"/>
                  <a:pt x="102" y="95"/>
                </a:cubicBezTo>
                <a:cubicBezTo>
                  <a:pt x="109" y="42"/>
                  <a:pt x="154" y="0"/>
                  <a:pt x="210" y="0"/>
                </a:cubicBezTo>
                <a:cubicBezTo>
                  <a:pt x="255" y="0"/>
                  <a:pt x="294" y="28"/>
                  <a:pt x="311" y="68"/>
                </a:cubicBezTo>
                <a:cubicBezTo>
                  <a:pt x="324" y="58"/>
                  <a:pt x="341" y="52"/>
                  <a:pt x="360" y="52"/>
                </a:cubicBezTo>
                <a:cubicBezTo>
                  <a:pt x="406" y="52"/>
                  <a:pt x="444" y="90"/>
                  <a:pt x="444" y="136"/>
                </a:cubicBezTo>
                <a:cubicBezTo>
                  <a:pt x="444" y="138"/>
                  <a:pt x="444" y="139"/>
                  <a:pt x="443" y="141"/>
                </a:cubicBezTo>
                <a:cubicBezTo>
                  <a:pt x="445" y="141"/>
                  <a:pt x="446" y="141"/>
                  <a:pt x="448" y="141"/>
                </a:cubicBezTo>
                <a:cubicBezTo>
                  <a:pt x="483" y="141"/>
                  <a:pt x="512" y="169"/>
                  <a:pt x="512" y="205"/>
                </a:cubicBezTo>
                <a:cubicBezTo>
                  <a:pt x="512" y="240"/>
                  <a:pt x="483" y="269"/>
                  <a:pt x="448" y="269"/>
                </a:cubicBezTo>
                <a:cubicBezTo>
                  <a:pt x="87" y="269"/>
                  <a:pt x="87" y="269"/>
                  <a:pt x="87" y="269"/>
                </a:cubicBezTo>
                <a:cubicBezTo>
                  <a:pt x="39" y="269"/>
                  <a:pt x="0" y="229"/>
                  <a:pt x="0" y="181"/>
                </a:cubicBezTo>
                <a:cubicBezTo>
                  <a:pt x="0" y="133"/>
                  <a:pt x="39" y="94"/>
                  <a:pt x="87" y="94"/>
                </a:cubicBezTo>
                <a:close/>
              </a:path>
            </a:pathLst>
          </a:custGeom>
          <a:solidFill>
            <a:srgbClr val="4C6062"/>
          </a:solidFill>
          <a:ln>
            <a:noFill/>
          </a:ln>
        </p:spPr>
        <p:txBody>
          <a:bodyPr/>
          <a:lstStyle/>
          <a:p>
            <a:endParaRPr lang="zh-CN" altLang="en-US" sz="1600"/>
          </a:p>
        </p:txBody>
      </p:sp>
      <p:sp>
        <p:nvSpPr>
          <p:cNvPr id="10" name="Freeform 17"/>
          <p:cNvSpPr/>
          <p:nvPr/>
        </p:nvSpPr>
        <p:spPr bwMode="auto">
          <a:xfrm>
            <a:off x="7435158" y="3055317"/>
            <a:ext cx="2756573" cy="1373898"/>
          </a:xfrm>
          <a:custGeom>
            <a:avLst/>
            <a:gdLst>
              <a:gd name="T0" fmla="*/ 688 w 688"/>
              <a:gd name="T1" fmla="*/ 0 h 343"/>
              <a:gd name="T2" fmla="*/ 344 w 688"/>
              <a:gd name="T3" fmla="*/ 343 h 343"/>
              <a:gd name="T4" fmla="*/ 0 w 688"/>
              <a:gd name="T5" fmla="*/ 0 h 343"/>
              <a:gd name="T6" fmla="*/ 31 w 688"/>
              <a:gd name="T7" fmla="*/ 0 h 343"/>
              <a:gd name="T8" fmla="*/ 344 w 688"/>
              <a:gd name="T9" fmla="*/ 312 h 343"/>
              <a:gd name="T10" fmla="*/ 657 w 688"/>
              <a:gd name="T11" fmla="*/ 0 h 343"/>
              <a:gd name="T12" fmla="*/ 688 w 688"/>
              <a:gd name="T13" fmla="*/ 0 h 343"/>
            </a:gdLst>
            <a:ahLst/>
            <a:cxnLst>
              <a:cxn ang="0">
                <a:pos x="T0" y="T1"/>
              </a:cxn>
              <a:cxn ang="0">
                <a:pos x="T2" y="T3"/>
              </a:cxn>
              <a:cxn ang="0">
                <a:pos x="T4" y="T5"/>
              </a:cxn>
              <a:cxn ang="0">
                <a:pos x="T6" y="T7"/>
              </a:cxn>
              <a:cxn ang="0">
                <a:pos x="T8" y="T9"/>
              </a:cxn>
              <a:cxn ang="0">
                <a:pos x="T10" y="T11"/>
              </a:cxn>
              <a:cxn ang="0">
                <a:pos x="T12" y="T13"/>
              </a:cxn>
            </a:cxnLst>
            <a:rect l="0" t="0" r="r" b="b"/>
            <a:pathLst>
              <a:path w="688" h="343">
                <a:moveTo>
                  <a:pt x="688" y="0"/>
                </a:moveTo>
                <a:cubicBezTo>
                  <a:pt x="688" y="189"/>
                  <a:pt x="533" y="343"/>
                  <a:pt x="344" y="343"/>
                </a:cubicBezTo>
                <a:cubicBezTo>
                  <a:pt x="154" y="343"/>
                  <a:pt x="0" y="189"/>
                  <a:pt x="0" y="0"/>
                </a:cubicBezTo>
                <a:cubicBezTo>
                  <a:pt x="31" y="0"/>
                  <a:pt x="31" y="0"/>
                  <a:pt x="31" y="0"/>
                </a:cubicBezTo>
                <a:cubicBezTo>
                  <a:pt x="31" y="172"/>
                  <a:pt x="172" y="312"/>
                  <a:pt x="344" y="312"/>
                </a:cubicBezTo>
                <a:cubicBezTo>
                  <a:pt x="516" y="312"/>
                  <a:pt x="657" y="172"/>
                  <a:pt x="657" y="0"/>
                </a:cubicBezTo>
                <a:cubicBezTo>
                  <a:pt x="688" y="0"/>
                  <a:pt x="688" y="0"/>
                  <a:pt x="688" y="0"/>
                </a:cubicBez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8"/>
          <p:cNvSpPr/>
          <p:nvPr/>
        </p:nvSpPr>
        <p:spPr bwMode="auto">
          <a:xfrm>
            <a:off x="8747602" y="4369958"/>
            <a:ext cx="125099" cy="825216"/>
          </a:xfrm>
          <a:custGeom>
            <a:avLst/>
            <a:gdLst>
              <a:gd name="T0" fmla="*/ 0 w 57"/>
              <a:gd name="T1" fmla="*/ 0 h 376"/>
              <a:gd name="T2" fmla="*/ 0 w 57"/>
              <a:gd name="T3" fmla="*/ 376 h 376"/>
              <a:gd name="T4" fmla="*/ 57 w 57"/>
              <a:gd name="T5" fmla="*/ 376 h 376"/>
              <a:gd name="T6" fmla="*/ 57 w 57"/>
              <a:gd name="T7" fmla="*/ 0 h 376"/>
              <a:gd name="T8" fmla="*/ 0 w 57"/>
              <a:gd name="T9" fmla="*/ 0 h 376"/>
              <a:gd name="T10" fmla="*/ 0 w 57"/>
              <a:gd name="T11" fmla="*/ 0 h 376"/>
            </a:gdLst>
            <a:ahLst/>
            <a:cxnLst>
              <a:cxn ang="0">
                <a:pos x="T0" y="T1"/>
              </a:cxn>
              <a:cxn ang="0">
                <a:pos x="T2" y="T3"/>
              </a:cxn>
              <a:cxn ang="0">
                <a:pos x="T4" y="T5"/>
              </a:cxn>
              <a:cxn ang="0">
                <a:pos x="T6" y="T7"/>
              </a:cxn>
              <a:cxn ang="0">
                <a:pos x="T8" y="T9"/>
              </a:cxn>
              <a:cxn ang="0">
                <a:pos x="T10" y="T11"/>
              </a:cxn>
            </a:cxnLst>
            <a:rect l="0" t="0" r="r" b="b"/>
            <a:pathLst>
              <a:path w="57" h="376">
                <a:moveTo>
                  <a:pt x="0" y="0"/>
                </a:moveTo>
                <a:lnTo>
                  <a:pt x="0" y="376"/>
                </a:lnTo>
                <a:lnTo>
                  <a:pt x="57" y="376"/>
                </a:lnTo>
                <a:lnTo>
                  <a:pt x="57" y="0"/>
                </a:lnTo>
                <a:lnTo>
                  <a:pt x="0" y="0"/>
                </a:lnTo>
                <a:lnTo>
                  <a:pt x="0" y="0"/>
                </a:ln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TextBox 57"/>
          <p:cNvSpPr txBox="1"/>
          <p:nvPr/>
        </p:nvSpPr>
        <p:spPr bwMode="auto">
          <a:xfrm>
            <a:off x="1772513" y="2198679"/>
            <a:ext cx="1223412" cy="830997"/>
          </a:xfrm>
          <a:prstGeom prst="rect">
            <a:avLst/>
          </a:prstGeom>
          <a:noFill/>
        </p:spPr>
        <p:txBody>
          <a:bodyPr wrap="none">
            <a:spAutoFit/>
          </a:bodyPr>
          <a:lstStyle>
            <a:defPPr>
              <a:defRPr lang="zh-CN"/>
            </a:defPPr>
            <a:lvl1pPr fontAlgn="auto">
              <a:spcBef>
                <a:spcPts val="0"/>
              </a:spcBef>
              <a:spcAft>
                <a:spcPts val="0"/>
              </a:spcAft>
              <a:defRPr sz="1200" spc="300">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2400" b="1" dirty="0">
                <a:solidFill>
                  <a:schemeClr val="bg1"/>
                </a:solidFill>
              </a:rPr>
              <a:t>漏洞无</a:t>
            </a:r>
            <a:endParaRPr lang="en-US" altLang="zh-CN" sz="2400" b="1" dirty="0">
              <a:solidFill>
                <a:schemeClr val="bg1"/>
              </a:solidFill>
            </a:endParaRPr>
          </a:p>
          <a:p>
            <a:r>
              <a:rPr lang="zh-CN" altLang="en-US" sz="2400" b="1" dirty="0">
                <a:solidFill>
                  <a:schemeClr val="bg1"/>
                </a:solidFill>
              </a:rPr>
              <a:t>法修复</a:t>
            </a:r>
          </a:p>
        </p:txBody>
      </p:sp>
      <p:sp>
        <p:nvSpPr>
          <p:cNvPr id="13" name="TextBox 57"/>
          <p:cNvSpPr txBox="1"/>
          <p:nvPr/>
        </p:nvSpPr>
        <p:spPr bwMode="auto">
          <a:xfrm>
            <a:off x="4429137" y="2202798"/>
            <a:ext cx="1223412" cy="830997"/>
          </a:xfrm>
          <a:prstGeom prst="rect">
            <a:avLst/>
          </a:prstGeom>
          <a:noFill/>
        </p:spPr>
        <p:txBody>
          <a:bodyPr wrap="none">
            <a:spAutoFit/>
          </a:bodyPr>
          <a:lstStyle>
            <a:defPPr>
              <a:defRPr lang="zh-CN"/>
            </a:defPPr>
            <a:lvl1pPr fontAlgn="auto">
              <a:spcBef>
                <a:spcPts val="0"/>
              </a:spcBef>
              <a:spcAft>
                <a:spcPts val="0"/>
              </a:spcAft>
              <a:defRPr sz="1200" spc="300">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2400" b="1" dirty="0">
                <a:solidFill>
                  <a:schemeClr val="bg1"/>
                </a:solidFill>
              </a:rPr>
              <a:t>隐私保</a:t>
            </a:r>
            <a:endParaRPr lang="en-US" altLang="zh-CN" sz="2400" b="1" dirty="0">
              <a:solidFill>
                <a:schemeClr val="bg1"/>
              </a:solidFill>
            </a:endParaRPr>
          </a:p>
          <a:p>
            <a:r>
              <a:rPr lang="zh-CN" altLang="en-US" sz="2400" b="1" dirty="0">
                <a:solidFill>
                  <a:schemeClr val="bg1"/>
                </a:solidFill>
              </a:rPr>
              <a:t>护风险</a:t>
            </a:r>
          </a:p>
        </p:txBody>
      </p:sp>
      <p:sp>
        <p:nvSpPr>
          <p:cNvPr id="14" name="TextBox 57"/>
          <p:cNvSpPr txBox="1"/>
          <p:nvPr/>
        </p:nvSpPr>
        <p:spPr bwMode="auto">
          <a:xfrm>
            <a:off x="6890389" y="2137628"/>
            <a:ext cx="1223412" cy="830997"/>
          </a:xfrm>
          <a:prstGeom prst="rect">
            <a:avLst/>
          </a:prstGeom>
          <a:noFill/>
        </p:spPr>
        <p:txBody>
          <a:bodyPr wrap="none">
            <a:spAutoFit/>
          </a:bodyPr>
          <a:lstStyle>
            <a:defPPr>
              <a:defRPr lang="zh-CN"/>
            </a:defPPr>
            <a:lvl1pPr fontAlgn="auto">
              <a:spcBef>
                <a:spcPts val="0"/>
              </a:spcBef>
              <a:spcAft>
                <a:spcPts val="0"/>
              </a:spcAft>
              <a:defRPr sz="1200" spc="300">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2400" b="1" dirty="0">
                <a:solidFill>
                  <a:schemeClr val="bg1"/>
                </a:solidFill>
              </a:rPr>
              <a:t>缺乏有</a:t>
            </a:r>
            <a:endParaRPr lang="en-US" altLang="zh-CN" sz="2400" b="1" dirty="0">
              <a:solidFill>
                <a:schemeClr val="bg1"/>
              </a:solidFill>
            </a:endParaRPr>
          </a:p>
          <a:p>
            <a:r>
              <a:rPr lang="zh-CN" altLang="en-US" sz="2400" b="1" dirty="0">
                <a:solidFill>
                  <a:schemeClr val="bg1"/>
                </a:solidFill>
              </a:rPr>
              <a:t>效监管</a:t>
            </a:r>
          </a:p>
        </p:txBody>
      </p:sp>
      <p:sp>
        <p:nvSpPr>
          <p:cNvPr id="15" name="TextBox 57"/>
          <p:cNvSpPr txBox="1"/>
          <p:nvPr/>
        </p:nvSpPr>
        <p:spPr bwMode="auto">
          <a:xfrm>
            <a:off x="9577699" y="2157078"/>
            <a:ext cx="1223412" cy="830997"/>
          </a:xfrm>
          <a:prstGeom prst="rect">
            <a:avLst/>
          </a:prstGeom>
          <a:noFill/>
        </p:spPr>
        <p:txBody>
          <a:bodyPr wrap="none">
            <a:spAutoFit/>
          </a:bodyPr>
          <a:lstStyle>
            <a:defPPr>
              <a:defRPr lang="zh-CN"/>
            </a:defPPr>
            <a:lvl1pPr fontAlgn="auto">
              <a:spcBef>
                <a:spcPts val="0"/>
              </a:spcBef>
              <a:spcAft>
                <a:spcPts val="0"/>
              </a:spcAft>
              <a:defRPr sz="1200" spc="300">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2400" b="1" dirty="0">
                <a:solidFill>
                  <a:schemeClr val="bg1"/>
                </a:solidFill>
              </a:rPr>
              <a:t>无法完</a:t>
            </a:r>
            <a:endParaRPr lang="en-US" altLang="zh-CN" sz="2400" b="1" dirty="0">
              <a:solidFill>
                <a:schemeClr val="bg1"/>
              </a:solidFill>
            </a:endParaRPr>
          </a:p>
          <a:p>
            <a:r>
              <a:rPr lang="zh-CN" altLang="en-US" sz="2400" b="1" dirty="0">
                <a:solidFill>
                  <a:schemeClr val="bg1"/>
                </a:solidFill>
              </a:rPr>
              <a:t>全实施</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8"/>
          <p:cNvSpPr txBox="1"/>
          <p:nvPr/>
        </p:nvSpPr>
        <p:spPr>
          <a:xfrm>
            <a:off x="649414" y="1097280"/>
            <a:ext cx="10515600" cy="5354795"/>
          </a:xfrm>
          <a:prstGeom prst="rect">
            <a:avLst/>
          </a:prstGeom>
          <a:solidFill>
            <a:sysClr val="window" lastClr="FFFFFF"/>
          </a:solidFill>
          <a:effectLst>
            <a:outerShdw blurRad="50800" dist="38100" dir="2700000" algn="tl" rotWithShape="0">
              <a:prstClr val="black">
                <a:alpha val="40000"/>
              </a:prstClr>
            </a:outerShdw>
          </a:effectLst>
        </p:spPr>
        <p:txBody>
          <a:bodyPr vert="horz" lIns="91440" tIns="6400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defRPr/>
            </a:pPr>
            <a:r>
              <a:rPr kumimoji="0" lang="en-US" sz="1400" b="0" i="0" u="none" strike="noStrike" kern="1200" cap="none" spc="0" normalizeH="0" baseline="0" noProof="0" dirty="0">
                <a:ln>
                  <a:noFill/>
                </a:ln>
                <a:solidFill>
                  <a:srgbClr val="324D5E"/>
                </a:solidFill>
                <a:effectLst/>
                <a:uLnTx/>
                <a:uFillTx/>
                <a:latin typeface="Calibri" panose="020F0502020204030204"/>
                <a:ea typeface="+mn-ea"/>
                <a:cs typeface="+mn-cs"/>
              </a:rPr>
              <a:t>.</a:t>
            </a:r>
          </a:p>
        </p:txBody>
      </p:sp>
      <p:sp>
        <p:nvSpPr>
          <p:cNvPr id="25" name="文本框 24"/>
          <p:cNvSpPr txBox="1"/>
          <p:nvPr/>
        </p:nvSpPr>
        <p:spPr>
          <a:xfrm>
            <a:off x="732464" y="1132641"/>
            <a:ext cx="10515600" cy="5115759"/>
          </a:xfrm>
          <a:prstGeom prst="rect">
            <a:avLst/>
          </a:prstGeom>
          <a:noFill/>
        </p:spPr>
        <p:txBody>
          <a:bodyPr wrap="square" rtlCol="0">
            <a:spAutoFit/>
          </a:bodyPr>
          <a:lstStyle/>
          <a:p>
            <a:pPr algn="l">
              <a:lnSpc>
                <a:spcPct val="150000"/>
              </a:lnSpc>
            </a:pPr>
            <a:r>
              <a:rPr lang="en-US" sz="1800" dirty="0">
                <a:solidFill>
                  <a:schemeClr val="accent4">
                    <a:lumMod val="10000"/>
                  </a:schemeClr>
                </a:solidFill>
                <a:latin typeface="华文楷体" panose="02010600040101010101" pitchFamily="2" charset="-122"/>
                <a:ea typeface="华文楷体" panose="02010600040101010101" pitchFamily="2" charset="-122"/>
              </a:rPr>
              <a:t> </a:t>
            </a:r>
            <a:r>
              <a:rPr sz="2000" dirty="0">
                <a:solidFill>
                  <a:schemeClr val="accent4">
                    <a:lumMod val="10000"/>
                  </a:schemeClr>
                </a:solidFill>
                <a:latin typeface="+mj-ea"/>
                <a:ea typeface="+mj-ea"/>
              </a:rPr>
              <a:t>DAO是最高的众筹项目之一，并于2016年4月启动，基本上可视作</a:t>
            </a:r>
            <a:r>
              <a:rPr lang="zh-CN" sz="2000" dirty="0">
                <a:solidFill>
                  <a:schemeClr val="accent4">
                    <a:lumMod val="10000"/>
                  </a:schemeClr>
                </a:solidFill>
                <a:latin typeface="+mj-ea"/>
                <a:ea typeface="+mj-ea"/>
              </a:rPr>
              <a:t>一</a:t>
            </a:r>
            <a:r>
              <a:rPr sz="2000" dirty="0">
                <a:solidFill>
                  <a:schemeClr val="accent4">
                    <a:lumMod val="10000"/>
                  </a:schemeClr>
                </a:solidFill>
                <a:latin typeface="+mj-ea"/>
                <a:ea typeface="+mj-ea"/>
              </a:rPr>
              <a:t>组智能合约，旨在提供一个投资平台。由于代码出现了bug, 2016年6月曾被黑客入侵，相当于5000 万美元的资产从DAO中转至另一个账户中。这导致以太坊中产生了一个硬分叉，以便从攻击中予以恢复。需要注意的是，此处的代码概念具有法律效应，或者是具有不可阻挡性的智能合约，但此类概念的实现尚缺乏应有的成熟度，不足以保证完全可信的信任机制。</a:t>
            </a:r>
            <a:endParaRPr lang="en-US" altLang="zh-CN" sz="2000" dirty="0">
              <a:solidFill>
                <a:schemeClr val="accent4">
                  <a:lumMod val="10000"/>
                </a:schemeClr>
              </a:solidFill>
              <a:latin typeface="+mj-ea"/>
              <a:ea typeface="+mj-ea"/>
            </a:endParaRPr>
          </a:p>
          <a:p>
            <a:pPr algn="l">
              <a:lnSpc>
                <a:spcPct val="150000"/>
              </a:lnSpc>
            </a:pPr>
            <a:endParaRPr sz="2000" dirty="0">
              <a:solidFill>
                <a:schemeClr val="accent4">
                  <a:lumMod val="10000"/>
                </a:schemeClr>
              </a:solidFill>
              <a:latin typeface="+mj-ea"/>
              <a:ea typeface="+mj-ea"/>
            </a:endParaRPr>
          </a:p>
          <a:p>
            <a:pPr algn="l">
              <a:lnSpc>
                <a:spcPct val="150000"/>
              </a:lnSpc>
            </a:pPr>
            <a:r>
              <a:rPr sz="2000" dirty="0">
                <a:solidFill>
                  <a:schemeClr val="accent4">
                    <a:lumMod val="10000"/>
                  </a:schemeClr>
                </a:solidFill>
                <a:latin typeface="+mj-ea"/>
                <a:ea typeface="+mj-ea"/>
              </a:rPr>
              <a:t>  从这一类事件中可以看出，以太坊基金会能够通过引入一个硬分叉来阻止和改变DAO的行为。虽然这一硬分叉基于合理原因被引入，但依然违背了去中心化精神。另一方面，对硬分叉和某些矿工(继续在原始链上挖掘)的抵制导致了“以太坊经典”的诞生。“以太坊经典”表示原始的、非分叉的以太坊区块链。其中，代码仍然具有法律效应。这次攻击凸显了智能合约所面临的危险，且有必要针对智能合约开发一种正式的语言，同时也强调了测试的重要性。</a:t>
            </a:r>
          </a:p>
        </p:txBody>
      </p:sp>
      <p:sp>
        <p:nvSpPr>
          <p:cNvPr id="27" name="文本框 26"/>
          <p:cNvSpPr txBox="1"/>
          <p:nvPr/>
        </p:nvSpPr>
        <p:spPr>
          <a:xfrm>
            <a:off x="681038" y="411480"/>
            <a:ext cx="5500254" cy="460375"/>
          </a:xfrm>
          <a:prstGeom prst="rect">
            <a:avLst/>
          </a:prstGeom>
          <a:noFill/>
        </p:spPr>
        <p:txBody>
          <a:bodyPr wrap="square" rtlCol="0">
            <a:spAutoFit/>
          </a:bodyPr>
          <a:lstStyle/>
          <a:p>
            <a:r>
              <a:rPr lang="zh-CN" altLang="en-US" sz="2400" dirty="0">
                <a:latin typeface="华文中宋" panose="02010600040101010101" pitchFamily="2" charset="-122"/>
                <a:ea typeface="华文中宋" panose="02010600040101010101" pitchFamily="2" charset="-122"/>
              </a:rPr>
              <a:t>智能合约</a:t>
            </a:r>
            <a:r>
              <a:rPr lang="en-US" altLang="zh-CN" sz="2400" dirty="0">
                <a:latin typeface="华文中宋" panose="02010600040101010101" pitchFamily="2" charset="-122"/>
                <a:ea typeface="华文中宋" panose="02010600040101010101" pitchFamily="2" charset="-122"/>
              </a:rPr>
              <a:t>-The DAO</a:t>
            </a:r>
            <a:r>
              <a:rPr lang="zh-CN" altLang="en-US" sz="2400" dirty="0">
                <a:latin typeface="华文中宋" panose="02010600040101010101" pitchFamily="2" charset="-122"/>
                <a:ea typeface="华文中宋" panose="02010600040101010101" pitchFamily="2" charset="-122"/>
              </a:rPr>
              <a:t>事件</a:t>
            </a:r>
            <a:endParaRPr lang="zh-CN"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24007" y="-2956"/>
            <a:ext cx="12203942" cy="6878885"/>
            <a:chOff x="-11942" y="-2956"/>
            <a:chExt cx="12203942" cy="6878885"/>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79586" cy="6858000"/>
            </a:xfrm>
            <a:prstGeom prst="rect">
              <a:avLst/>
            </a:prstGeom>
          </p:spPr>
        </p:pic>
        <p:sp>
          <p:nvSpPr>
            <p:cNvPr id="23" name="矩形 22"/>
            <p:cNvSpPr/>
            <p:nvPr/>
          </p:nvSpPr>
          <p:spPr>
            <a:xfrm>
              <a:off x="-11942" y="-2956"/>
              <a:ext cx="12203942" cy="20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25" name="矩形 24"/>
            <p:cNvSpPr/>
            <p:nvPr/>
          </p:nvSpPr>
          <p:spPr>
            <a:xfrm>
              <a:off x="-1" y="6695154"/>
              <a:ext cx="12192001" cy="180775"/>
            </a:xfrm>
            <a:prstGeom prst="rect">
              <a:avLst/>
            </a:prstGeom>
            <a:solidFill>
              <a:srgbClr val="CF6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24" name="矩形 23"/>
          <p:cNvSpPr/>
          <p:nvPr/>
        </p:nvSpPr>
        <p:spPr>
          <a:xfrm>
            <a:off x="-11942" y="-2955"/>
            <a:ext cx="12192000" cy="164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123" name="矩形 122"/>
          <p:cNvSpPr/>
          <p:nvPr/>
        </p:nvSpPr>
        <p:spPr>
          <a:xfrm>
            <a:off x="-1" y="6695155"/>
            <a:ext cx="12381875" cy="164666"/>
          </a:xfrm>
          <a:prstGeom prst="rect">
            <a:avLst/>
          </a:prstGeom>
          <a:solidFill>
            <a:srgbClr val="CF6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nvGrpSpPr>
          <p:cNvPr id="17" name="组合 2"/>
          <p:cNvGrpSpPr/>
          <p:nvPr/>
        </p:nvGrpSpPr>
        <p:grpSpPr>
          <a:xfrm rot="10800000">
            <a:off x="1893301" y="1613006"/>
            <a:ext cx="3105189" cy="3040244"/>
            <a:chOff x="769753" y="910395"/>
            <a:chExt cx="3213824" cy="3146608"/>
          </a:xfrm>
        </p:grpSpPr>
        <p:sp>
          <p:nvSpPr>
            <p:cNvPr id="18" name="Freeform 54"/>
            <p:cNvSpPr/>
            <p:nvPr/>
          </p:nvSpPr>
          <p:spPr bwMode="auto">
            <a:xfrm>
              <a:off x="1996847" y="910395"/>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5790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ysClr val="windowText" lastClr="000000"/>
                </a:solidFill>
                <a:effectLst/>
                <a:uLnTx/>
                <a:uFillTx/>
                <a:latin typeface="Arial" panose="020B0604020202020204"/>
                <a:ea typeface="黑体" panose="02010609060101010101" pitchFamily="49" charset="-122"/>
                <a:cs typeface="+mn-cs"/>
              </a:endParaRPr>
            </a:p>
          </p:txBody>
        </p:sp>
        <p:sp>
          <p:nvSpPr>
            <p:cNvPr id="19" name="Freeform 58"/>
            <p:cNvSpPr/>
            <p:nvPr/>
          </p:nvSpPr>
          <p:spPr bwMode="auto">
            <a:xfrm>
              <a:off x="1706214" y="2412353"/>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F5C24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Arial" panose="020B0604020202020204"/>
                <a:ea typeface="黑体" panose="02010609060101010101" pitchFamily="49" charset="-122"/>
                <a:cs typeface="+mn-cs"/>
              </a:endParaRPr>
            </a:p>
          </p:txBody>
        </p:sp>
        <p:sp>
          <p:nvSpPr>
            <p:cNvPr id="20" name="Freeform 73"/>
            <p:cNvSpPr/>
            <p:nvPr/>
          </p:nvSpPr>
          <p:spPr bwMode="auto">
            <a:xfrm>
              <a:off x="1380735" y="1162743"/>
              <a:ext cx="2602842" cy="2604555"/>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ysClr val="windowText" lastClr="000000"/>
                </a:solidFill>
                <a:effectLst/>
                <a:uLnTx/>
                <a:uFillTx/>
                <a:latin typeface="Arial" panose="020B0604020202020204"/>
                <a:ea typeface="黑体" panose="02010609060101010101" pitchFamily="49" charset="-122"/>
                <a:cs typeface="+mn-cs"/>
              </a:endParaRPr>
            </a:p>
          </p:txBody>
        </p:sp>
        <p:sp>
          <p:nvSpPr>
            <p:cNvPr id="21" name="Freeform 74"/>
            <p:cNvSpPr/>
            <p:nvPr/>
          </p:nvSpPr>
          <p:spPr bwMode="auto">
            <a:xfrm>
              <a:off x="769753" y="1317994"/>
              <a:ext cx="1221965" cy="1220082"/>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latin typeface="Arial" panose="020B0604020202020204"/>
                <a:ea typeface="黑体" panose="02010609060101010101" pitchFamily="49" charset="-122"/>
                <a:cs typeface="+mn-cs"/>
              </a:endParaRPr>
            </a:p>
          </p:txBody>
        </p:sp>
      </p:grpSp>
      <p:sp>
        <p:nvSpPr>
          <p:cNvPr id="22" name="内容占位符 2"/>
          <p:cNvSpPr txBox="1"/>
          <p:nvPr/>
        </p:nvSpPr>
        <p:spPr>
          <a:xfrm>
            <a:off x="1305345" y="2914053"/>
            <a:ext cx="2395493" cy="5679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3580"/>
              </a:lnSpc>
              <a:spcBef>
                <a:spcPts val="1000"/>
              </a:spcBef>
              <a:spcAft>
                <a:spcPts val="0"/>
              </a:spcAft>
              <a:buClrTx/>
              <a:buSzTx/>
              <a:buFont typeface="Arial" panose="020B0604020202020204" pitchFamily="34" charset="0"/>
              <a:buNone/>
              <a:defRPr/>
            </a:pPr>
            <a:r>
              <a:rPr kumimoji="0" lang="en-US" altLang="zh-CN" sz="3600" b="1" i="0" u="none" strike="noStrike" kern="1200" cap="none" spc="0" normalizeH="0" baseline="0" noProof="0" dirty="0">
                <a:ln>
                  <a:noFill/>
                </a:ln>
                <a:solidFill>
                  <a:srgbClr val="4C505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PART</a:t>
            </a:r>
            <a:r>
              <a:rPr lang="en-US" altLang="zh-CN" sz="6600" b="1" dirty="0">
                <a:solidFill>
                  <a:srgbClr val="4C5050"/>
                </a:solidFill>
                <a:latin typeface="微软雅黑" panose="020B0503020204020204" pitchFamily="34" charset="-122"/>
                <a:ea typeface="微软雅黑" panose="020B0503020204020204" pitchFamily="34" charset="-122"/>
                <a:cs typeface="微软雅黑" panose="020B0503020204020204" pitchFamily="34" charset="-122"/>
              </a:rPr>
              <a:t>2 </a:t>
            </a:r>
            <a:endParaRPr kumimoji="0" lang="en-US" altLang="zh-CN" sz="6600" b="1" i="0" u="none" strike="noStrike" kern="1200" cap="none" spc="0" normalizeH="0" baseline="0" noProof="0" dirty="0">
              <a:ln>
                <a:noFill/>
              </a:ln>
              <a:solidFill>
                <a:srgbClr val="4C505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内容占位符 2"/>
          <p:cNvSpPr txBox="1"/>
          <p:nvPr/>
        </p:nvSpPr>
        <p:spPr>
          <a:xfrm>
            <a:off x="5752504" y="1965624"/>
            <a:ext cx="5525096" cy="1091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4800" b="1" spc="120" dirty="0">
                <a:solidFill>
                  <a:srgbClr val="CF632F"/>
                </a:solidFill>
                <a:latin typeface="微软雅黑" panose="020B0503020204020204" pitchFamily="34" charset="-122"/>
                <a:ea typeface="微软雅黑" panose="020B0503020204020204" pitchFamily="34" charset="-122"/>
              </a:rPr>
              <a:t>智能合约的使用</a:t>
            </a:r>
            <a:endParaRPr lang="en-US" altLang="zh-CN" sz="48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矩形 27"/>
          <p:cNvSpPr/>
          <p:nvPr/>
        </p:nvSpPr>
        <p:spPr bwMode="auto">
          <a:xfrm flipV="1">
            <a:off x="5878286" y="3018972"/>
            <a:ext cx="3677194" cy="45719"/>
          </a:xfrm>
          <a:prstGeom prst="rect">
            <a:avLst/>
          </a:prstGeom>
          <a:solidFill>
            <a:srgbClr val="579089"/>
          </a:solidFill>
          <a:ln>
            <a:noFill/>
          </a:ln>
        </p:spPr>
        <p:txBody>
          <a:bodyPr rtlCol="0" anchor="ctr"/>
          <a:lstStyle/>
          <a:p>
            <a:pPr algn="ctr"/>
            <a:endParaRPr lang="zh-CN" altLang="en-US"/>
          </a:p>
        </p:txBody>
      </p:sp>
      <p:sp>
        <p:nvSpPr>
          <p:cNvPr id="29" name="矩形 28"/>
          <p:cNvSpPr/>
          <p:nvPr/>
        </p:nvSpPr>
        <p:spPr bwMode="auto">
          <a:xfrm flipV="1">
            <a:off x="5878286" y="3088258"/>
            <a:ext cx="3677194" cy="45719"/>
          </a:xfrm>
          <a:prstGeom prst="rect">
            <a:avLst/>
          </a:prstGeom>
          <a:solidFill>
            <a:srgbClr val="F6CA59"/>
          </a:solidFill>
          <a:ln>
            <a:noFill/>
          </a:ln>
        </p:spPr>
        <p:txBody>
          <a:bodyPr rtlCol="0" anchor="ctr"/>
          <a:lstStyle/>
          <a:p>
            <a:pPr algn="ctr"/>
            <a:endParaRPr lang="zh-CN" altLang="en-US"/>
          </a:p>
        </p:txBody>
      </p:sp>
      <p:sp>
        <p:nvSpPr>
          <p:cNvPr id="27" name="内容占位符 2"/>
          <p:cNvSpPr txBox="1"/>
          <p:nvPr/>
        </p:nvSpPr>
        <p:spPr>
          <a:xfrm>
            <a:off x="5752504" y="3033033"/>
            <a:ext cx="5525096" cy="9832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48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rPr>
              <a:t>以以太坊为例</a:t>
            </a:r>
            <a:endParaRPr lang="en-US" altLang="zh-CN" sz="48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08,&quot;width&quot;:10800}"/>
</p:tagLst>
</file>

<file path=ppt/theme/theme1.xml><?xml version="1.0" encoding="utf-8"?>
<a:theme xmlns:a="http://schemas.openxmlformats.org/drawingml/2006/main" name="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1817</Words>
  <Application>Microsoft Office PowerPoint</Application>
  <PresentationFormat>宽屏</PresentationFormat>
  <Paragraphs>167</Paragraphs>
  <Slides>32</Slides>
  <Notes>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6" baseType="lpstr">
      <vt:lpstr>Malgun Gothic</vt:lpstr>
      <vt:lpstr>等线</vt:lpstr>
      <vt:lpstr>等线 Light</vt:lpstr>
      <vt:lpstr>仿宋</vt:lpstr>
      <vt:lpstr>黑体</vt:lpstr>
      <vt:lpstr>华文楷体</vt:lpstr>
      <vt:lpstr>华文中宋</vt:lpstr>
      <vt:lpstr>宋体</vt:lpstr>
      <vt:lpstr>微软雅黑</vt:lpstr>
      <vt:lpstr>Arial</vt:lpstr>
      <vt:lpstr>Calibri</vt:lpstr>
      <vt:lpstr>Cambria Math</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王焕杨</dc:creator>
  <cp:lastModifiedBy>孔 兰菊</cp:lastModifiedBy>
  <cp:revision>147</cp:revision>
  <dcterms:created xsi:type="dcterms:W3CDTF">2018-04-09T07:37:00Z</dcterms:created>
  <dcterms:modified xsi:type="dcterms:W3CDTF">2020-12-23T14:48:10Z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